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Override PartName="/ppt/slideLayouts/slideLayout7.xml" ContentType="application/vnd.openxmlformats-officedocument.presentationml.slideLayout+xml"/>
  <Override PartName="/ppt/slideLayouts/slideLayout8.xml" ContentType="application/vnd.openxmlformats-officedocument.presentationml.slideLayout+xml"/>
  <Default Extension="png" ContentType="image/png"/>
  <Default Extension="mp3" ContentType="audio/unknown"/>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0.xml" ContentType="application/vnd.openxmlformats-officedocument.presentationml.slideLayout+xml"/>
  <Default Extension="gif" ContentType="image/gif"/>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8" r:id="rId2"/>
    <p:sldId id="259" r:id="rId3"/>
    <p:sldId id="260" r:id="rId4"/>
    <p:sldId id="271" r:id="rId5"/>
    <p:sldId id="272" r:id="rId6"/>
    <p:sldId id="273" r:id="rId7"/>
    <p:sldId id="263" r:id="rId8"/>
    <p:sldId id="265" r:id="rId9"/>
    <p:sldId id="274" r:id="rId10"/>
    <p:sldId id="268" r:id="rId11"/>
    <p:sldId id="269" r:id="rId12"/>
    <p:sldId id="270"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horzBarState="maximized">
    <p:restoredLeft sz="14014" autoAdjust="0"/>
    <p:restoredTop sz="94660"/>
  </p:normalViewPr>
  <p:slideViewPr>
    <p:cSldViewPr snapToGrid="0">
      <p:cViewPr>
        <p:scale>
          <a:sx n="66" d="100"/>
          <a:sy n="66" d="100"/>
        </p:scale>
        <p:origin x="-396" y="-258"/>
      </p:cViewPr>
      <p:guideLst>
        <p:guide orient="horz" pos="2160"/>
        <p:guide pos="3840"/>
      </p:guideLst>
    </p:cSldViewPr>
  </p:slideViewPr>
  <p:notesTextViewPr>
    <p:cViewPr>
      <p:scale>
        <a:sx n="1" d="1"/>
        <a:sy n="1" d="1"/>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76B561D-C668-48BD-B552-8CC5773A8FA0}" type="datetimeFigureOut">
              <a:rPr lang="en-US" smtClean="0"/>
              <a:pPr/>
              <a:t>8/11/2021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B78B3C-6E8B-4E2B-B6AB-3D177A392C3D}" type="slidenum">
              <a:rPr lang="en-US" smtClean="0"/>
              <a:pPr/>
              <a:t>‹#›</a:t>
            </a:fld>
            <a:endParaRPr lang="en-US"/>
          </a:p>
        </p:txBody>
      </p:sp>
    </p:spTree>
    <p:extLst>
      <p:ext uri="{BB962C8B-B14F-4D97-AF65-F5344CB8AC3E}">
        <p14:creationId xmlns:p14="http://schemas.microsoft.com/office/powerpoint/2010/main" xmlns="" val="19246847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76B561D-C668-48BD-B552-8CC5773A8FA0}" type="datetimeFigureOut">
              <a:rPr lang="en-US" smtClean="0"/>
              <a:pPr/>
              <a:t>8/11/2021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B78B3C-6E8B-4E2B-B6AB-3D177A392C3D}" type="slidenum">
              <a:rPr lang="en-US" smtClean="0"/>
              <a:pPr/>
              <a:t>‹#›</a:t>
            </a:fld>
            <a:endParaRPr lang="en-US"/>
          </a:p>
        </p:txBody>
      </p:sp>
    </p:spTree>
    <p:extLst>
      <p:ext uri="{BB962C8B-B14F-4D97-AF65-F5344CB8AC3E}">
        <p14:creationId xmlns:p14="http://schemas.microsoft.com/office/powerpoint/2010/main" xmlns="" val="13014524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76B561D-C668-48BD-B552-8CC5773A8FA0}" type="datetimeFigureOut">
              <a:rPr lang="en-US" smtClean="0"/>
              <a:pPr/>
              <a:t>8/11/2021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B78B3C-6E8B-4E2B-B6AB-3D177A392C3D}" type="slidenum">
              <a:rPr lang="en-US" smtClean="0"/>
              <a:pPr/>
              <a:t>‹#›</a:t>
            </a:fld>
            <a:endParaRPr lang="en-US"/>
          </a:p>
        </p:txBody>
      </p:sp>
    </p:spTree>
    <p:extLst>
      <p:ext uri="{BB962C8B-B14F-4D97-AF65-F5344CB8AC3E}">
        <p14:creationId xmlns:p14="http://schemas.microsoft.com/office/powerpoint/2010/main" xmlns="" val="389289395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117476"/>
            <a:ext cx="10972800" cy="576263"/>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24417" y="982664"/>
            <a:ext cx="5384800" cy="49672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212417" y="982664"/>
            <a:ext cx="5384800" cy="49672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5"/>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ftr" sz="quarter" idx="11"/>
          </p:nvPr>
        </p:nvSpPr>
        <p:spPr>
          <a:ln/>
        </p:spPr>
        <p:txBody>
          <a:bodyPr/>
          <a:lstStyle>
            <a:lvl1pPr>
              <a:defRPr/>
            </a:lvl1pPr>
          </a:lstStyle>
          <a:p>
            <a:pPr>
              <a:defRPr/>
            </a:pPr>
            <a:endParaRPr lang="en-US"/>
          </a:p>
        </p:txBody>
      </p:sp>
      <p:sp>
        <p:nvSpPr>
          <p:cNvPr id="7" name="Rectangle 7"/>
          <p:cNvSpPr>
            <a:spLocks noGrp="1" noChangeArrowheads="1"/>
          </p:cNvSpPr>
          <p:nvPr>
            <p:ph type="sldNum" sz="quarter" idx="12"/>
          </p:nvPr>
        </p:nvSpPr>
        <p:spPr>
          <a:ln/>
        </p:spPr>
        <p:txBody>
          <a:bodyPr/>
          <a:lstStyle>
            <a:lvl1pPr>
              <a:defRPr/>
            </a:lvl1pPr>
          </a:lstStyle>
          <a:p>
            <a:pPr>
              <a:defRPr/>
            </a:pPr>
            <a:fld id="{AA089146-4912-474A-A4F5-5E0A59955AB7}"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76B561D-C668-48BD-B552-8CC5773A8FA0}" type="datetimeFigureOut">
              <a:rPr lang="en-US" smtClean="0"/>
              <a:pPr/>
              <a:t>8/11/2021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B78B3C-6E8B-4E2B-B6AB-3D177A392C3D}" type="slidenum">
              <a:rPr lang="en-US" smtClean="0"/>
              <a:pPr/>
              <a:t>‹#›</a:t>
            </a:fld>
            <a:endParaRPr lang="en-US"/>
          </a:p>
        </p:txBody>
      </p:sp>
    </p:spTree>
    <p:extLst>
      <p:ext uri="{BB962C8B-B14F-4D97-AF65-F5344CB8AC3E}">
        <p14:creationId xmlns:p14="http://schemas.microsoft.com/office/powerpoint/2010/main" xmlns="" val="808528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76B561D-C668-48BD-B552-8CC5773A8FA0}" type="datetimeFigureOut">
              <a:rPr lang="en-US" smtClean="0"/>
              <a:pPr/>
              <a:t>8/11/2021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B78B3C-6E8B-4E2B-B6AB-3D177A392C3D}" type="slidenum">
              <a:rPr lang="en-US" smtClean="0"/>
              <a:pPr/>
              <a:t>‹#›</a:t>
            </a:fld>
            <a:endParaRPr lang="en-US"/>
          </a:p>
        </p:txBody>
      </p:sp>
    </p:spTree>
    <p:extLst>
      <p:ext uri="{BB962C8B-B14F-4D97-AF65-F5344CB8AC3E}">
        <p14:creationId xmlns:p14="http://schemas.microsoft.com/office/powerpoint/2010/main" xmlns="" val="10206849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76B561D-C668-48BD-B552-8CC5773A8FA0}" type="datetimeFigureOut">
              <a:rPr lang="en-US" smtClean="0"/>
              <a:pPr/>
              <a:t>8/11/2021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CB78B3C-6E8B-4E2B-B6AB-3D177A392C3D}" type="slidenum">
              <a:rPr lang="en-US" smtClean="0"/>
              <a:pPr/>
              <a:t>‹#›</a:t>
            </a:fld>
            <a:endParaRPr lang="en-US"/>
          </a:p>
        </p:txBody>
      </p:sp>
    </p:spTree>
    <p:extLst>
      <p:ext uri="{BB962C8B-B14F-4D97-AF65-F5344CB8AC3E}">
        <p14:creationId xmlns:p14="http://schemas.microsoft.com/office/powerpoint/2010/main" xmlns="" val="2013605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76B561D-C668-48BD-B552-8CC5773A8FA0}" type="datetimeFigureOut">
              <a:rPr lang="en-US" smtClean="0"/>
              <a:pPr/>
              <a:t>8/11/2021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CB78B3C-6E8B-4E2B-B6AB-3D177A392C3D}" type="slidenum">
              <a:rPr lang="en-US" smtClean="0"/>
              <a:pPr/>
              <a:t>‹#›</a:t>
            </a:fld>
            <a:endParaRPr lang="en-US"/>
          </a:p>
        </p:txBody>
      </p:sp>
    </p:spTree>
    <p:extLst>
      <p:ext uri="{BB962C8B-B14F-4D97-AF65-F5344CB8AC3E}">
        <p14:creationId xmlns:p14="http://schemas.microsoft.com/office/powerpoint/2010/main" xmlns="" val="15740726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76B561D-C668-48BD-B552-8CC5773A8FA0}" type="datetimeFigureOut">
              <a:rPr lang="en-US" smtClean="0"/>
              <a:pPr/>
              <a:t>8/11/2021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CB78B3C-6E8B-4E2B-B6AB-3D177A392C3D}" type="slidenum">
              <a:rPr lang="en-US" smtClean="0"/>
              <a:pPr/>
              <a:t>‹#›</a:t>
            </a:fld>
            <a:endParaRPr lang="en-US"/>
          </a:p>
        </p:txBody>
      </p:sp>
    </p:spTree>
    <p:extLst>
      <p:ext uri="{BB962C8B-B14F-4D97-AF65-F5344CB8AC3E}">
        <p14:creationId xmlns:p14="http://schemas.microsoft.com/office/powerpoint/2010/main" xmlns="" val="36526816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76B561D-C668-48BD-B552-8CC5773A8FA0}" type="datetimeFigureOut">
              <a:rPr lang="en-US" smtClean="0"/>
              <a:pPr/>
              <a:t>8/11/2021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CB78B3C-6E8B-4E2B-B6AB-3D177A392C3D}" type="slidenum">
              <a:rPr lang="en-US" smtClean="0"/>
              <a:pPr/>
              <a:t>‹#›</a:t>
            </a:fld>
            <a:endParaRPr lang="en-US"/>
          </a:p>
        </p:txBody>
      </p:sp>
    </p:spTree>
    <p:extLst>
      <p:ext uri="{BB962C8B-B14F-4D97-AF65-F5344CB8AC3E}">
        <p14:creationId xmlns:p14="http://schemas.microsoft.com/office/powerpoint/2010/main" xmlns="" val="10150232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76B561D-C668-48BD-B552-8CC5773A8FA0}" type="datetimeFigureOut">
              <a:rPr lang="en-US" smtClean="0"/>
              <a:pPr/>
              <a:t>8/11/2021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CB78B3C-6E8B-4E2B-B6AB-3D177A392C3D}" type="slidenum">
              <a:rPr lang="en-US" smtClean="0"/>
              <a:pPr/>
              <a:t>‹#›</a:t>
            </a:fld>
            <a:endParaRPr lang="en-US"/>
          </a:p>
        </p:txBody>
      </p:sp>
    </p:spTree>
    <p:extLst>
      <p:ext uri="{BB962C8B-B14F-4D97-AF65-F5344CB8AC3E}">
        <p14:creationId xmlns:p14="http://schemas.microsoft.com/office/powerpoint/2010/main" xmlns="" val="11909969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76B561D-C668-48BD-B552-8CC5773A8FA0}" type="datetimeFigureOut">
              <a:rPr lang="en-US" smtClean="0"/>
              <a:pPr/>
              <a:t>8/11/2021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CB78B3C-6E8B-4E2B-B6AB-3D177A392C3D}" type="slidenum">
              <a:rPr lang="en-US" smtClean="0"/>
              <a:pPr/>
              <a:t>‹#›</a:t>
            </a:fld>
            <a:endParaRPr lang="en-US"/>
          </a:p>
        </p:txBody>
      </p:sp>
    </p:spTree>
    <p:extLst>
      <p:ext uri="{BB962C8B-B14F-4D97-AF65-F5344CB8AC3E}">
        <p14:creationId xmlns:p14="http://schemas.microsoft.com/office/powerpoint/2010/main" xmlns="" val="3641101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76B561D-C668-48BD-B552-8CC5773A8FA0}" type="datetimeFigureOut">
              <a:rPr lang="en-US" smtClean="0"/>
              <a:pPr/>
              <a:t>8/11/2021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CB78B3C-6E8B-4E2B-B6AB-3D177A392C3D}" type="slidenum">
              <a:rPr lang="en-US" smtClean="0"/>
              <a:pPr/>
              <a:t>‹#›</a:t>
            </a:fld>
            <a:endParaRPr lang="en-US"/>
          </a:p>
        </p:txBody>
      </p:sp>
    </p:spTree>
    <p:extLst>
      <p:ext uri="{BB962C8B-B14F-4D97-AF65-F5344CB8AC3E}">
        <p14:creationId xmlns:p14="http://schemas.microsoft.com/office/powerpoint/2010/main" xmlns="" val="53898845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gif"/><Relationship Id="rId7" Type="http://schemas.openxmlformats.org/officeDocument/2006/relationships/image" Target="../media/image4.jpeg"/><Relationship Id="rId2" Type="http://schemas.openxmlformats.org/officeDocument/2006/relationships/slideLayout" Target="../slideLayouts/slideLayout1.xml"/><Relationship Id="rId1" Type="http://schemas.openxmlformats.org/officeDocument/2006/relationships/video" Target="NULL" TargetMode="External"/><Relationship Id="rId6" Type="http://schemas.openxmlformats.org/officeDocument/2006/relationships/image" Target="../media/image3.jpeg"/><Relationship Id="rId5" Type="http://schemas.openxmlformats.org/officeDocument/2006/relationships/image" Target="../media/image2.png"/><Relationship Id="rId4" Type="http://schemas.microsoft.com/office/2007/relationships/media" Target="../media/media1.mp3"/><Relationship Id="rId9" Type="http://schemas.microsoft.com/office/2007/relationships/media" Target="../media/media2.mp3"/></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0" y="0"/>
            <a:ext cx="12192000" cy="7010400"/>
          </a:xfrm>
          <a:prstGeom prst="rect">
            <a:avLst/>
          </a:prstGeom>
        </p:spPr>
      </p:pic>
      <p:pic>
        <p:nvPicPr>
          <p:cNvPr id="25" name="NHAC MO DAU BAI HOC">
            <a:hlinkClick r:id="" action="ppaction://media"/>
          </p:cNvPr>
          <p:cNvPicPr>
            <a:picLocks noChangeAspect="1"/>
          </p:cNvPicPr>
          <p:nvPr>
            <a:videoFile r:link="rId1"/>
            <p:extLst>
              <p:ext uri="{DAA4B4D4-6D71-4841-9C94-3DE7FCFB9230}">
                <p14:media xmlns:p14="http://schemas.microsoft.com/office/powerpoint/2010/main" xmlns="" r:embed="rId4">
                  <p14:trim st="19912" end="3716.625"/>
                </p14:media>
              </p:ext>
            </p:extLst>
          </p:nvPr>
        </p:nvPicPr>
        <p:blipFill>
          <a:blip r:embed="rId5" cstate="print"/>
          <a:stretch>
            <a:fillRect/>
          </a:stretch>
        </p:blipFill>
        <p:spPr>
          <a:xfrm>
            <a:off x="13144500" y="2314204"/>
            <a:ext cx="609600" cy="609600"/>
          </a:xfrm>
          <a:prstGeom prst="rect">
            <a:avLst/>
          </a:prstGeom>
        </p:spPr>
      </p:pic>
      <p:pic>
        <p:nvPicPr>
          <p:cNvPr id="26" name="Picture 25"/>
          <p:cNvPicPr>
            <a:picLocks noChangeAspect="1"/>
          </p:cNvPicPr>
          <p:nvPr/>
        </p:nvPicPr>
        <p:blipFill>
          <a:blip r:embed="rId6">
            <a:extLst>
              <a:ext uri="{28A0092B-C50C-407E-A947-70E740481C1C}">
                <a14:useLocalDpi xmlns:a14="http://schemas.microsoft.com/office/drawing/2010/main" xmlns="" val="0"/>
              </a:ext>
            </a:extLst>
          </a:blip>
          <a:stretch>
            <a:fillRect/>
          </a:stretch>
        </p:blipFill>
        <p:spPr>
          <a:xfrm flipH="1">
            <a:off x="6051522" y="0"/>
            <a:ext cx="2944663" cy="7010400"/>
          </a:xfrm>
          <a:prstGeom prst="rect">
            <a:avLst/>
          </a:prstGeom>
        </p:spPr>
      </p:pic>
      <p:pic>
        <p:nvPicPr>
          <p:cNvPr id="27" name="Picture 26"/>
          <p:cNvPicPr>
            <a:picLocks noChangeAspect="1"/>
          </p:cNvPicPr>
          <p:nvPr/>
        </p:nvPicPr>
        <p:blipFill>
          <a:blip r:embed="rId7">
            <a:extLst>
              <a:ext uri="{28A0092B-C50C-407E-A947-70E740481C1C}">
                <a14:useLocalDpi xmlns:a14="http://schemas.microsoft.com/office/drawing/2010/main" xmlns="" val="0"/>
              </a:ext>
            </a:extLst>
          </a:blip>
          <a:stretch>
            <a:fillRect/>
          </a:stretch>
        </p:blipFill>
        <p:spPr>
          <a:xfrm>
            <a:off x="8959535" y="0"/>
            <a:ext cx="3261163" cy="7010400"/>
          </a:xfrm>
          <a:prstGeom prst="rect">
            <a:avLst/>
          </a:prstGeom>
        </p:spPr>
      </p:pic>
      <p:pic>
        <p:nvPicPr>
          <p:cNvPr id="28" name="Picture 27"/>
          <p:cNvPicPr>
            <a:picLocks noChangeAspect="1"/>
          </p:cNvPicPr>
          <p:nvPr/>
        </p:nvPicPr>
        <p:blipFill>
          <a:blip r:embed="rId6">
            <a:extLst>
              <a:ext uri="{28A0092B-C50C-407E-A947-70E740481C1C}">
                <a14:useLocalDpi xmlns:a14="http://schemas.microsoft.com/office/drawing/2010/main" xmlns="" val="0"/>
              </a:ext>
            </a:extLst>
          </a:blip>
          <a:stretch>
            <a:fillRect/>
          </a:stretch>
        </p:blipFill>
        <p:spPr>
          <a:xfrm>
            <a:off x="3144410" y="0"/>
            <a:ext cx="2944663" cy="7010400"/>
          </a:xfrm>
          <a:prstGeom prst="rect">
            <a:avLst/>
          </a:prstGeom>
        </p:spPr>
      </p:pic>
      <p:pic>
        <p:nvPicPr>
          <p:cNvPr id="29" name="Picture 28"/>
          <p:cNvPicPr>
            <a:picLocks noChangeAspect="1"/>
          </p:cNvPicPr>
          <p:nvPr/>
        </p:nvPicPr>
        <p:blipFill>
          <a:blip r:embed="rId7">
            <a:extLst>
              <a:ext uri="{28A0092B-C50C-407E-A947-70E740481C1C}">
                <a14:useLocalDpi xmlns:a14="http://schemas.microsoft.com/office/drawing/2010/main" xmlns="" val="0"/>
              </a:ext>
            </a:extLst>
          </a:blip>
          <a:stretch>
            <a:fillRect/>
          </a:stretch>
        </p:blipFill>
        <p:spPr>
          <a:xfrm>
            <a:off x="-38959" y="0"/>
            <a:ext cx="3258409" cy="7010400"/>
          </a:xfrm>
          <a:prstGeom prst="rect">
            <a:avLst/>
          </a:prstGeom>
        </p:spPr>
      </p:pic>
      <p:pic>
        <p:nvPicPr>
          <p:cNvPr id="30" name="Picture 29"/>
          <p:cNvPicPr>
            <a:picLocks noChangeAspect="1"/>
          </p:cNvPicPr>
          <p:nvPr/>
        </p:nvPicPr>
        <p:blipFill>
          <a:blip r:embed="rId8" cstate="print">
            <a:extLst>
              <a:ext uri="{28A0092B-C50C-407E-A947-70E740481C1C}">
                <a14:useLocalDpi xmlns:a14="http://schemas.microsoft.com/office/drawing/2010/main" xmlns="" val="0"/>
              </a:ext>
            </a:extLst>
          </a:blip>
          <a:stretch>
            <a:fillRect/>
          </a:stretch>
        </p:blipFill>
        <p:spPr>
          <a:xfrm>
            <a:off x="-907444" y="-2669851"/>
            <a:ext cx="14014579" cy="11858625"/>
          </a:xfrm>
          <a:prstGeom prst="rect">
            <a:avLst/>
          </a:prstGeom>
        </p:spPr>
      </p:pic>
      <p:sp>
        <p:nvSpPr>
          <p:cNvPr id="18" name="TextBox 17"/>
          <p:cNvSpPr txBox="1"/>
          <p:nvPr/>
        </p:nvSpPr>
        <p:spPr>
          <a:xfrm>
            <a:off x="1115555" y="1080338"/>
            <a:ext cx="9911432" cy="1938992"/>
          </a:xfrm>
          <a:prstGeom prst="rect">
            <a:avLst/>
          </a:prstGeom>
          <a:noFill/>
        </p:spPr>
        <p:txBody>
          <a:bodyPr wrap="none" rtlCol="0">
            <a:spAutoFit/>
          </a:bodyPr>
          <a:lstStyle/>
          <a:p>
            <a:pPr algn="ctr"/>
            <a:r>
              <a:rPr lang="en-US" sz="6000" b="1" dirty="0" err="1" smtClean="0">
                <a:ln>
                  <a:solidFill>
                    <a:schemeClr val="bg1"/>
                  </a:solidFill>
                </a:ln>
                <a:solidFill>
                  <a:srgbClr val="FF0000"/>
                </a:solidFill>
                <a:latin typeface="Times New Roman" panose="02020603050405020304" pitchFamily="18" charset="0"/>
                <a:cs typeface="Times New Roman" panose="02020603050405020304" pitchFamily="18" charset="0"/>
              </a:rPr>
              <a:t>CHÀO</a:t>
            </a:r>
            <a:r>
              <a:rPr lang="en-US" sz="6000" b="1" dirty="0" smtClean="0">
                <a:ln>
                  <a:solidFill>
                    <a:schemeClr val="bg1"/>
                  </a:solidFill>
                </a:ln>
                <a:solidFill>
                  <a:srgbClr val="FF0000"/>
                </a:solidFill>
                <a:latin typeface="Times New Roman" panose="02020603050405020304" pitchFamily="18" charset="0"/>
                <a:cs typeface="Times New Roman" panose="02020603050405020304" pitchFamily="18" charset="0"/>
              </a:rPr>
              <a:t> </a:t>
            </a:r>
            <a:r>
              <a:rPr lang="en-US" sz="6000" b="1" dirty="0" err="1" smtClean="0">
                <a:ln>
                  <a:solidFill>
                    <a:schemeClr val="bg1"/>
                  </a:solidFill>
                </a:ln>
                <a:solidFill>
                  <a:srgbClr val="FF0000"/>
                </a:solidFill>
                <a:latin typeface="Times New Roman" panose="02020603050405020304" pitchFamily="18" charset="0"/>
                <a:cs typeface="Times New Roman" panose="02020603050405020304" pitchFamily="18" charset="0"/>
              </a:rPr>
              <a:t>MỪNG</a:t>
            </a:r>
            <a:r>
              <a:rPr lang="en-US" sz="6000" b="1" dirty="0" smtClean="0">
                <a:ln>
                  <a:solidFill>
                    <a:schemeClr val="bg1"/>
                  </a:solidFill>
                </a:ln>
                <a:solidFill>
                  <a:srgbClr val="FF0000"/>
                </a:solidFill>
                <a:latin typeface="Times New Roman" panose="02020603050405020304" pitchFamily="18" charset="0"/>
                <a:cs typeface="Times New Roman" panose="02020603050405020304" pitchFamily="18" charset="0"/>
              </a:rPr>
              <a:t> </a:t>
            </a:r>
          </a:p>
          <a:p>
            <a:pPr algn="ctr"/>
            <a:r>
              <a:rPr lang="en-US" sz="6000" b="1" dirty="0" err="1" smtClean="0">
                <a:ln>
                  <a:solidFill>
                    <a:schemeClr val="bg1"/>
                  </a:solidFill>
                </a:ln>
                <a:solidFill>
                  <a:srgbClr val="FF0000"/>
                </a:solidFill>
                <a:latin typeface="Times New Roman" panose="02020603050405020304" pitchFamily="18" charset="0"/>
                <a:cs typeface="Times New Roman" panose="02020603050405020304" pitchFamily="18" charset="0"/>
              </a:rPr>
              <a:t>QUÝ</a:t>
            </a:r>
            <a:r>
              <a:rPr lang="en-US" sz="6000" b="1" dirty="0" smtClean="0">
                <a:ln>
                  <a:solidFill>
                    <a:schemeClr val="bg1"/>
                  </a:solidFill>
                </a:ln>
                <a:solidFill>
                  <a:srgbClr val="FF0000"/>
                </a:solidFill>
                <a:latin typeface="Times New Roman" panose="02020603050405020304" pitchFamily="18" charset="0"/>
                <a:cs typeface="Times New Roman" panose="02020603050405020304" pitchFamily="18" charset="0"/>
              </a:rPr>
              <a:t> </a:t>
            </a:r>
            <a:r>
              <a:rPr lang="en-US" sz="6000" b="1" dirty="0" err="1" smtClean="0">
                <a:ln>
                  <a:solidFill>
                    <a:schemeClr val="bg1"/>
                  </a:solidFill>
                </a:ln>
                <a:solidFill>
                  <a:srgbClr val="FF0000"/>
                </a:solidFill>
                <a:latin typeface="Times New Roman" panose="02020603050405020304" pitchFamily="18" charset="0"/>
                <a:cs typeface="Times New Roman" panose="02020603050405020304" pitchFamily="18" charset="0"/>
              </a:rPr>
              <a:t>THẦY</a:t>
            </a:r>
            <a:r>
              <a:rPr lang="en-US" sz="6000" b="1" dirty="0" smtClean="0">
                <a:ln>
                  <a:solidFill>
                    <a:schemeClr val="bg1"/>
                  </a:solidFill>
                </a:ln>
                <a:solidFill>
                  <a:srgbClr val="FF0000"/>
                </a:solidFill>
                <a:latin typeface="Times New Roman" panose="02020603050405020304" pitchFamily="18" charset="0"/>
                <a:cs typeface="Times New Roman" panose="02020603050405020304" pitchFamily="18" charset="0"/>
              </a:rPr>
              <a:t> </a:t>
            </a:r>
            <a:r>
              <a:rPr lang="en-US" sz="6000" b="1" dirty="0" err="1" smtClean="0">
                <a:ln>
                  <a:solidFill>
                    <a:schemeClr val="bg1"/>
                  </a:solidFill>
                </a:ln>
                <a:solidFill>
                  <a:srgbClr val="FF0000"/>
                </a:solidFill>
                <a:latin typeface="Times New Roman" panose="02020603050405020304" pitchFamily="18" charset="0"/>
                <a:cs typeface="Times New Roman" panose="02020603050405020304" pitchFamily="18" charset="0"/>
              </a:rPr>
              <a:t>CÔ</a:t>
            </a:r>
            <a:r>
              <a:rPr lang="en-US" sz="6000" b="1" dirty="0" smtClean="0">
                <a:ln>
                  <a:solidFill>
                    <a:schemeClr val="bg1"/>
                  </a:solidFill>
                </a:ln>
                <a:solidFill>
                  <a:srgbClr val="FF0000"/>
                </a:solidFill>
                <a:latin typeface="Times New Roman" panose="02020603050405020304" pitchFamily="18" charset="0"/>
                <a:cs typeface="Times New Roman" panose="02020603050405020304" pitchFamily="18" charset="0"/>
              </a:rPr>
              <a:t> </a:t>
            </a:r>
            <a:r>
              <a:rPr lang="en-US" sz="6000" b="1" dirty="0" err="1" smtClean="0">
                <a:ln>
                  <a:solidFill>
                    <a:schemeClr val="bg1"/>
                  </a:solidFill>
                </a:ln>
                <a:solidFill>
                  <a:srgbClr val="FF0000"/>
                </a:solidFill>
                <a:latin typeface="Times New Roman" panose="02020603050405020304" pitchFamily="18" charset="0"/>
                <a:cs typeface="Times New Roman" panose="02020603050405020304" pitchFamily="18" charset="0"/>
              </a:rPr>
              <a:t>VỀ</a:t>
            </a:r>
            <a:r>
              <a:rPr lang="en-US" sz="6000" b="1" dirty="0" smtClean="0">
                <a:ln>
                  <a:solidFill>
                    <a:schemeClr val="bg1"/>
                  </a:solidFill>
                </a:ln>
                <a:solidFill>
                  <a:srgbClr val="FF0000"/>
                </a:solidFill>
                <a:latin typeface="Times New Roman" panose="02020603050405020304" pitchFamily="18" charset="0"/>
                <a:cs typeface="Times New Roman" panose="02020603050405020304" pitchFamily="18" charset="0"/>
              </a:rPr>
              <a:t> </a:t>
            </a:r>
            <a:r>
              <a:rPr lang="en-US" sz="6000" b="1" dirty="0" err="1" smtClean="0">
                <a:ln>
                  <a:solidFill>
                    <a:schemeClr val="bg1"/>
                  </a:solidFill>
                </a:ln>
                <a:solidFill>
                  <a:srgbClr val="FF0000"/>
                </a:solidFill>
                <a:latin typeface="Times New Roman" panose="02020603050405020304" pitchFamily="18" charset="0"/>
                <a:cs typeface="Times New Roman" panose="02020603050405020304" pitchFamily="18" charset="0"/>
              </a:rPr>
              <a:t>DỰ</a:t>
            </a:r>
            <a:r>
              <a:rPr lang="en-US" sz="6000" b="1" dirty="0" smtClean="0">
                <a:ln>
                  <a:solidFill>
                    <a:schemeClr val="bg1"/>
                  </a:solidFill>
                </a:ln>
                <a:solidFill>
                  <a:srgbClr val="FF0000"/>
                </a:solidFill>
                <a:latin typeface="Times New Roman" panose="02020603050405020304" pitchFamily="18" charset="0"/>
                <a:cs typeface="Times New Roman" panose="02020603050405020304" pitchFamily="18" charset="0"/>
              </a:rPr>
              <a:t> </a:t>
            </a:r>
            <a:r>
              <a:rPr lang="en-US" sz="6000" b="1" dirty="0" err="1" smtClean="0">
                <a:ln>
                  <a:solidFill>
                    <a:schemeClr val="bg1"/>
                  </a:solidFill>
                </a:ln>
                <a:solidFill>
                  <a:srgbClr val="FF0000"/>
                </a:solidFill>
                <a:latin typeface="Times New Roman" panose="02020603050405020304" pitchFamily="18" charset="0"/>
                <a:cs typeface="Times New Roman" panose="02020603050405020304" pitchFamily="18" charset="0"/>
              </a:rPr>
              <a:t>GIỜ</a:t>
            </a:r>
            <a:endParaRPr lang="en-US" sz="6000" b="1" dirty="0">
              <a:ln>
                <a:solidFill>
                  <a:schemeClr val="bg1"/>
                </a:solidFill>
              </a:ln>
              <a:solidFill>
                <a:srgbClr val="FF0000"/>
              </a:solidFill>
              <a:latin typeface="Times New Roman" panose="02020603050405020304" pitchFamily="18" charset="0"/>
              <a:cs typeface="Times New Roman" panose="02020603050405020304" pitchFamily="18" charset="0"/>
            </a:endParaRPr>
          </a:p>
        </p:txBody>
      </p:sp>
      <p:sp>
        <p:nvSpPr>
          <p:cNvPr id="19" name="TextBox 18"/>
          <p:cNvSpPr txBox="1"/>
          <p:nvPr/>
        </p:nvSpPr>
        <p:spPr>
          <a:xfrm>
            <a:off x="3445106" y="4356843"/>
            <a:ext cx="5093061" cy="1323439"/>
          </a:xfrm>
          <a:prstGeom prst="rect">
            <a:avLst/>
          </a:prstGeom>
          <a:noFill/>
          <a:ln>
            <a:noFill/>
          </a:ln>
        </p:spPr>
        <p:txBody>
          <a:bodyPr wrap="none" rtlCol="0">
            <a:spAutoFit/>
          </a:bodyPr>
          <a:lstStyle/>
          <a:p>
            <a:r>
              <a:rPr lang="en-US" sz="4000" b="1" dirty="0" err="1" smtClean="0">
                <a:ln w="15875">
                  <a:solidFill>
                    <a:schemeClr val="tx2">
                      <a:lumMod val="40000"/>
                      <a:lumOff val="60000"/>
                    </a:schemeClr>
                  </a:solidFill>
                </a:ln>
                <a:solidFill>
                  <a:srgbClr val="FF0000"/>
                </a:solidFill>
                <a:latin typeface="Times New Roman" panose="02020603050405020304" pitchFamily="18" charset="0"/>
                <a:cs typeface="Times New Roman" panose="02020603050405020304" pitchFamily="18" charset="0"/>
              </a:rPr>
              <a:t>Bài</a:t>
            </a:r>
            <a:r>
              <a:rPr lang="en-US" sz="4000" b="1" smtClean="0">
                <a:ln w="15875">
                  <a:solidFill>
                    <a:schemeClr val="tx2">
                      <a:lumMod val="40000"/>
                      <a:lumOff val="60000"/>
                    </a:schemeClr>
                  </a:solidFill>
                </a:ln>
                <a:solidFill>
                  <a:srgbClr val="FF0000"/>
                </a:solidFill>
                <a:latin typeface="Times New Roman" panose="02020603050405020304" pitchFamily="18" charset="0"/>
                <a:cs typeface="Times New Roman" panose="02020603050405020304" pitchFamily="18" charset="0"/>
              </a:rPr>
              <a:t> 4: </a:t>
            </a:r>
            <a:r>
              <a:rPr lang="en-US" sz="4000" b="1" dirty="0" err="1" smtClean="0">
                <a:ln w="15875">
                  <a:solidFill>
                    <a:schemeClr val="tx2">
                      <a:lumMod val="40000"/>
                      <a:lumOff val="60000"/>
                    </a:schemeClr>
                  </a:solidFill>
                </a:ln>
                <a:solidFill>
                  <a:srgbClr val="FF0000"/>
                </a:solidFill>
                <a:latin typeface="Times New Roman" panose="02020603050405020304" pitchFamily="18" charset="0"/>
                <a:cs typeface="Times New Roman" panose="02020603050405020304" pitchFamily="18" charset="0"/>
              </a:rPr>
              <a:t>Lược</a:t>
            </a:r>
            <a:r>
              <a:rPr lang="en-US" sz="4000" b="1" dirty="0" smtClean="0">
                <a:ln w="15875">
                  <a:solidFill>
                    <a:schemeClr val="tx2">
                      <a:lumMod val="40000"/>
                      <a:lumOff val="60000"/>
                    </a:schemeClr>
                  </a:solidFill>
                </a:ln>
                <a:solidFill>
                  <a:srgbClr val="FF0000"/>
                </a:solidFill>
                <a:latin typeface="Times New Roman" panose="02020603050405020304" pitchFamily="18" charset="0"/>
                <a:cs typeface="Times New Roman" panose="02020603050405020304" pitchFamily="18" charset="0"/>
              </a:rPr>
              <a:t> </a:t>
            </a:r>
            <a:r>
              <a:rPr lang="en-US" sz="4000" b="1" dirty="0" err="1" smtClean="0">
                <a:ln w="15875">
                  <a:solidFill>
                    <a:schemeClr val="tx2">
                      <a:lumMod val="40000"/>
                      <a:lumOff val="60000"/>
                    </a:schemeClr>
                  </a:solidFill>
                </a:ln>
                <a:solidFill>
                  <a:srgbClr val="FF0000"/>
                </a:solidFill>
                <a:latin typeface="Times New Roman" panose="02020603050405020304" pitchFamily="18" charset="0"/>
                <a:cs typeface="Times New Roman" panose="02020603050405020304" pitchFamily="18" charset="0"/>
              </a:rPr>
              <a:t>đồ</a:t>
            </a:r>
            <a:r>
              <a:rPr lang="en-US" sz="4000" b="1" dirty="0" smtClean="0">
                <a:ln w="15875">
                  <a:solidFill>
                    <a:schemeClr val="tx2">
                      <a:lumMod val="40000"/>
                      <a:lumOff val="60000"/>
                    </a:schemeClr>
                  </a:solidFill>
                </a:ln>
                <a:solidFill>
                  <a:srgbClr val="FF0000"/>
                </a:solidFill>
                <a:latin typeface="Times New Roman" panose="02020603050405020304" pitchFamily="18" charset="0"/>
                <a:cs typeface="Times New Roman" panose="02020603050405020304" pitchFamily="18" charset="0"/>
              </a:rPr>
              <a:t> </a:t>
            </a:r>
            <a:r>
              <a:rPr lang="en-US" sz="4000" b="1" dirty="0" err="1" smtClean="0">
                <a:ln w="15875">
                  <a:solidFill>
                    <a:schemeClr val="tx2">
                      <a:lumMod val="40000"/>
                      <a:lumOff val="60000"/>
                    </a:schemeClr>
                  </a:solidFill>
                </a:ln>
                <a:solidFill>
                  <a:srgbClr val="FF0000"/>
                </a:solidFill>
                <a:latin typeface="Times New Roman" panose="02020603050405020304" pitchFamily="18" charset="0"/>
                <a:cs typeface="Times New Roman" panose="02020603050405020304" pitchFamily="18" charset="0"/>
              </a:rPr>
              <a:t>trí</a:t>
            </a:r>
            <a:r>
              <a:rPr lang="en-US" sz="4000" b="1" dirty="0" smtClean="0">
                <a:ln w="15875">
                  <a:solidFill>
                    <a:schemeClr val="tx2">
                      <a:lumMod val="40000"/>
                      <a:lumOff val="60000"/>
                    </a:schemeClr>
                  </a:solidFill>
                </a:ln>
                <a:solidFill>
                  <a:srgbClr val="FF0000"/>
                </a:solidFill>
                <a:latin typeface="Times New Roman" panose="02020603050405020304" pitchFamily="18" charset="0"/>
                <a:cs typeface="Times New Roman" panose="02020603050405020304" pitchFamily="18" charset="0"/>
              </a:rPr>
              <a:t> </a:t>
            </a:r>
            <a:r>
              <a:rPr lang="en-US" sz="4000" b="1" dirty="0" err="1" smtClean="0">
                <a:ln w="15875">
                  <a:solidFill>
                    <a:schemeClr val="tx2">
                      <a:lumMod val="40000"/>
                      <a:lumOff val="60000"/>
                    </a:schemeClr>
                  </a:solidFill>
                </a:ln>
                <a:solidFill>
                  <a:srgbClr val="FF0000"/>
                </a:solidFill>
                <a:latin typeface="Times New Roman" panose="02020603050405020304" pitchFamily="18" charset="0"/>
                <a:cs typeface="Times New Roman" panose="02020603050405020304" pitchFamily="18" charset="0"/>
              </a:rPr>
              <a:t>nhớ</a:t>
            </a:r>
            <a:endParaRPr lang="en-US" sz="4000" b="1" dirty="0" smtClean="0">
              <a:ln w="15875">
                <a:solidFill>
                  <a:schemeClr val="tx2">
                    <a:lumMod val="40000"/>
                    <a:lumOff val="60000"/>
                  </a:schemeClr>
                </a:solidFill>
              </a:ln>
              <a:solidFill>
                <a:srgbClr val="FF0000"/>
              </a:solidFill>
              <a:latin typeface="Times New Roman" panose="02020603050405020304" pitchFamily="18" charset="0"/>
              <a:cs typeface="Times New Roman" panose="02020603050405020304" pitchFamily="18" charset="0"/>
            </a:endParaRPr>
          </a:p>
          <a:p>
            <a:r>
              <a:rPr lang="en-US" sz="4000" b="1" dirty="0" err="1" smtClean="0">
                <a:ln w="15875">
                  <a:solidFill>
                    <a:schemeClr val="tx2">
                      <a:lumMod val="40000"/>
                      <a:lumOff val="60000"/>
                    </a:schemeClr>
                  </a:solidFill>
                </a:ln>
                <a:solidFill>
                  <a:srgbClr val="FF0000"/>
                </a:solidFill>
                <a:latin typeface="Times New Roman" panose="02020603050405020304" pitchFamily="18" charset="0"/>
                <a:cs typeface="Times New Roman" panose="02020603050405020304" pitchFamily="18" charset="0"/>
              </a:rPr>
              <a:t>Giáo</a:t>
            </a:r>
            <a:r>
              <a:rPr lang="en-US" sz="4000" b="1" dirty="0" smtClean="0">
                <a:ln w="15875">
                  <a:solidFill>
                    <a:schemeClr val="tx2">
                      <a:lumMod val="40000"/>
                      <a:lumOff val="60000"/>
                    </a:schemeClr>
                  </a:solidFill>
                </a:ln>
                <a:solidFill>
                  <a:srgbClr val="FF0000"/>
                </a:solidFill>
                <a:latin typeface="Times New Roman" panose="02020603050405020304" pitchFamily="18" charset="0"/>
                <a:cs typeface="Times New Roman" panose="02020603050405020304" pitchFamily="18" charset="0"/>
              </a:rPr>
              <a:t> </a:t>
            </a:r>
            <a:r>
              <a:rPr lang="en-US" sz="4000" b="1" dirty="0" err="1" smtClean="0">
                <a:ln w="15875">
                  <a:solidFill>
                    <a:schemeClr val="tx2">
                      <a:lumMod val="40000"/>
                      <a:lumOff val="60000"/>
                    </a:schemeClr>
                  </a:solidFill>
                </a:ln>
                <a:solidFill>
                  <a:srgbClr val="FF0000"/>
                </a:solidFill>
                <a:latin typeface="Times New Roman" panose="02020603050405020304" pitchFamily="18" charset="0"/>
                <a:cs typeface="Times New Roman" panose="02020603050405020304" pitchFamily="18" charset="0"/>
              </a:rPr>
              <a:t>viên</a:t>
            </a:r>
            <a:r>
              <a:rPr lang="en-US" sz="4000" b="1" dirty="0" smtClean="0">
                <a:ln w="15875">
                  <a:solidFill>
                    <a:schemeClr val="tx2">
                      <a:lumMod val="40000"/>
                      <a:lumOff val="60000"/>
                    </a:schemeClr>
                  </a:solidFill>
                </a:ln>
                <a:solidFill>
                  <a:srgbClr val="FF0000"/>
                </a:solidFill>
                <a:latin typeface="Times New Roman" panose="02020603050405020304" pitchFamily="18" charset="0"/>
                <a:cs typeface="Times New Roman" panose="02020603050405020304" pitchFamily="18" charset="0"/>
              </a:rPr>
              <a:t>:.............</a:t>
            </a:r>
            <a:endParaRPr lang="en-US" sz="4000" b="1" dirty="0">
              <a:ln w="15875">
                <a:solidFill>
                  <a:schemeClr val="tx2">
                    <a:lumMod val="40000"/>
                    <a:lumOff val="60000"/>
                  </a:schemeClr>
                </a:solidFill>
              </a:ln>
              <a:solidFill>
                <a:srgbClr val="FF0000"/>
              </a:solidFill>
              <a:latin typeface="Times New Roman" panose="02020603050405020304" pitchFamily="18" charset="0"/>
              <a:cs typeface="Times New Roman" panose="02020603050405020304" pitchFamily="18" charset="0"/>
            </a:endParaRPr>
          </a:p>
        </p:txBody>
      </p:sp>
      <p:pic>
        <p:nvPicPr>
          <p:cNvPr id="20" name="Tieng hai au va bien">
            <a:hlinkClick r:id="" action="ppaction://media"/>
          </p:cNvPr>
          <p:cNvPicPr>
            <a:picLocks noChangeAspect="1"/>
          </p:cNvPicPr>
          <p:nvPr>
            <a:videoFile r:link="rId1"/>
            <p:extLst>
              <p:ext uri="{DAA4B4D4-6D71-4841-9C94-3DE7FCFB9230}">
                <p14:media xmlns:p14="http://schemas.microsoft.com/office/powerpoint/2010/main" xmlns="" r:embed="rId9"/>
              </p:ext>
            </p:extLst>
          </p:nvPr>
        </p:nvPicPr>
        <p:blipFill>
          <a:blip r:embed="rId5" cstate="print"/>
          <a:stretch>
            <a:fillRect/>
          </a:stretch>
        </p:blipFill>
        <p:spPr>
          <a:xfrm>
            <a:off x="13363623" y="4356843"/>
            <a:ext cx="609600" cy="609600"/>
          </a:xfrm>
          <a:prstGeom prst="rect">
            <a:avLst/>
          </a:prstGeom>
        </p:spPr>
      </p:pic>
    </p:spTree>
    <p:extLst>
      <p:ext uri="{BB962C8B-B14F-4D97-AF65-F5344CB8AC3E}">
        <p14:creationId xmlns:p14="http://schemas.microsoft.com/office/powerpoint/2010/main" xmlns="" val="2712392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5586" fill="hold"/>
                                        <p:tgtEl>
                                          <p:spTgt spid="25"/>
                                        </p:tgtEl>
                                      </p:cBhvr>
                                    </p:cmd>
                                  </p:childTnLst>
                                </p:cTn>
                              </p:par>
                            </p:childTnLst>
                          </p:cTn>
                        </p:par>
                      </p:childTnLst>
                    </p:cTn>
                  </p:par>
                  <p:par>
                    <p:cTn id="7" fill="hold">
                      <p:stCondLst>
                        <p:cond delay="indefinite"/>
                      </p:stCondLst>
                      <p:childTnLst>
                        <p:par>
                          <p:cTn id="8" fill="hold">
                            <p:stCondLst>
                              <p:cond delay="0"/>
                            </p:stCondLst>
                            <p:childTnLst>
                              <p:par>
                                <p:cTn id="9" presetID="63" presetClass="path" presetSubtype="0" accel="50000" decel="50000" fill="hold" nodeType="clickEffect">
                                  <p:stCondLst>
                                    <p:cond delay="0"/>
                                  </p:stCondLst>
                                  <p:childTnLst>
                                    <p:animMotion origin="layout" path="M 2.70833E-6 -1.11111E-6 L 0.46067 0.00972 " pathEditMode="relative" rAng="0" ptsTypes="AA">
                                      <p:cBhvr>
                                        <p:cTn id="10" dur="4000" fill="hold"/>
                                        <p:tgtEl>
                                          <p:spTgt spid="26"/>
                                        </p:tgtEl>
                                        <p:attrNameLst>
                                          <p:attrName>ppt_x</p:attrName>
                                          <p:attrName>ppt_y</p:attrName>
                                        </p:attrNameLst>
                                      </p:cBhvr>
                                      <p:rCtr x="23034" y="486"/>
                                    </p:animMotion>
                                  </p:childTnLst>
                                </p:cTn>
                              </p:par>
                              <p:par>
                                <p:cTn id="11" presetID="35" presetClass="path" presetSubtype="0" accel="50000" decel="50000" fill="hold" nodeType="withEffect">
                                  <p:stCondLst>
                                    <p:cond delay="0"/>
                                  </p:stCondLst>
                                  <p:childTnLst>
                                    <p:animMotion origin="layout" path="M 4.16667E-6 -1.11111E-6 L -0.45039 0.00556 " pathEditMode="relative" rAng="0" ptsTypes="AA">
                                      <p:cBhvr>
                                        <p:cTn id="12" dur="4000" fill="hold"/>
                                        <p:tgtEl>
                                          <p:spTgt spid="28"/>
                                        </p:tgtEl>
                                        <p:attrNameLst>
                                          <p:attrName>ppt_x</p:attrName>
                                          <p:attrName>ppt_y</p:attrName>
                                        </p:attrNameLst>
                                      </p:cBhvr>
                                      <p:rCtr x="-22526" y="278"/>
                                    </p:animMotion>
                                  </p:childTnLst>
                                </p:cTn>
                              </p:par>
                              <p:par>
                                <p:cTn id="13" presetID="63" presetClass="path" presetSubtype="0" accel="50000" decel="50000" fill="hold" nodeType="withEffect">
                                  <p:stCondLst>
                                    <p:cond delay="1000"/>
                                  </p:stCondLst>
                                  <p:childTnLst>
                                    <p:animMotion origin="layout" path="M 2.08333E-7 -1.11111E-6 L 0.18607 -0.00278 " pathEditMode="relative" rAng="0" ptsTypes="AA">
                                      <p:cBhvr>
                                        <p:cTn id="14" dur="5000" fill="hold"/>
                                        <p:tgtEl>
                                          <p:spTgt spid="27"/>
                                        </p:tgtEl>
                                        <p:attrNameLst>
                                          <p:attrName>ppt_x</p:attrName>
                                          <p:attrName>ppt_y</p:attrName>
                                        </p:attrNameLst>
                                      </p:cBhvr>
                                      <p:rCtr x="9297" y="-139"/>
                                    </p:animMotion>
                                  </p:childTnLst>
                                </p:cTn>
                              </p:par>
                              <p:par>
                                <p:cTn id="15" presetID="35" presetClass="path" presetSubtype="0" accel="50000" decel="50000" fill="hold" nodeType="withEffect">
                                  <p:stCondLst>
                                    <p:cond delay="1000"/>
                                  </p:stCondLst>
                                  <p:childTnLst>
                                    <p:animMotion origin="layout" path="M 1.45833E-6 -1.11111E-6 L -0.17722 0.00556 " pathEditMode="relative" rAng="0" ptsTypes="AA">
                                      <p:cBhvr>
                                        <p:cTn id="16" dur="5000" fill="hold"/>
                                        <p:tgtEl>
                                          <p:spTgt spid="29"/>
                                        </p:tgtEl>
                                        <p:attrNameLst>
                                          <p:attrName>ppt_x</p:attrName>
                                          <p:attrName>ppt_y</p:attrName>
                                        </p:attrNameLst>
                                      </p:cBhvr>
                                      <p:rCtr x="-8867" y="278"/>
                                    </p:animMotion>
                                  </p:childTnLst>
                                </p:cTn>
                              </p:par>
                            </p:childTnLst>
                          </p:cTn>
                        </p:par>
                        <p:par>
                          <p:cTn id="17" fill="hold">
                            <p:stCondLst>
                              <p:cond delay="6000"/>
                            </p:stCondLst>
                            <p:childTnLst>
                              <p:par>
                                <p:cTn id="18" presetID="56" presetClass="entr" presetSubtype="0" fill="hold" grpId="0" nodeType="afterEffect">
                                  <p:stCondLst>
                                    <p:cond delay="0"/>
                                  </p:stCondLst>
                                  <p:iterate type="lt">
                                    <p:tmPct val="10000"/>
                                  </p:iterate>
                                  <p:childTnLst>
                                    <p:set>
                                      <p:cBhvr>
                                        <p:cTn id="19" dur="1" fill="hold">
                                          <p:stCondLst>
                                            <p:cond delay="0"/>
                                          </p:stCondLst>
                                        </p:cTn>
                                        <p:tgtEl>
                                          <p:spTgt spid="18"/>
                                        </p:tgtEl>
                                        <p:attrNameLst>
                                          <p:attrName>style.visibility</p:attrName>
                                        </p:attrNameLst>
                                      </p:cBhvr>
                                      <p:to>
                                        <p:strVal val="visible"/>
                                      </p:to>
                                    </p:set>
                                    <p:anim by="(-#ppt_w*2)" calcmode="lin" valueType="num">
                                      <p:cBhvr rctx="PPT">
                                        <p:cTn id="20" dur="500" autoRev="1" fill="hold">
                                          <p:stCondLst>
                                            <p:cond delay="0"/>
                                          </p:stCondLst>
                                        </p:cTn>
                                        <p:tgtEl>
                                          <p:spTgt spid="18"/>
                                        </p:tgtEl>
                                        <p:attrNameLst>
                                          <p:attrName>ppt_w</p:attrName>
                                        </p:attrNameLst>
                                      </p:cBhvr>
                                    </p:anim>
                                    <p:anim by="(#ppt_w*0.50)" calcmode="lin" valueType="num">
                                      <p:cBhvr>
                                        <p:cTn id="21" dur="500" decel="50000" autoRev="1" fill="hold">
                                          <p:stCondLst>
                                            <p:cond delay="0"/>
                                          </p:stCondLst>
                                        </p:cTn>
                                        <p:tgtEl>
                                          <p:spTgt spid="18"/>
                                        </p:tgtEl>
                                        <p:attrNameLst>
                                          <p:attrName>ppt_x</p:attrName>
                                        </p:attrNameLst>
                                      </p:cBhvr>
                                    </p:anim>
                                    <p:anim from="(-#ppt_h/2)" to="(#ppt_y)" calcmode="lin" valueType="num">
                                      <p:cBhvr>
                                        <p:cTn id="22" dur="1000" fill="hold">
                                          <p:stCondLst>
                                            <p:cond delay="0"/>
                                          </p:stCondLst>
                                        </p:cTn>
                                        <p:tgtEl>
                                          <p:spTgt spid="18"/>
                                        </p:tgtEl>
                                        <p:attrNameLst>
                                          <p:attrName>ppt_y</p:attrName>
                                        </p:attrNameLst>
                                      </p:cBhvr>
                                    </p:anim>
                                    <p:animRot by="21600000">
                                      <p:cBhvr>
                                        <p:cTn id="23" dur="1000" fill="hold">
                                          <p:stCondLst>
                                            <p:cond delay="0"/>
                                          </p:stCondLst>
                                        </p:cTn>
                                        <p:tgtEl>
                                          <p:spTgt spid="18"/>
                                        </p:tgtEl>
                                        <p:attrNameLst>
                                          <p:attrName>r</p:attrName>
                                        </p:attrNameLst>
                                      </p:cBhvr>
                                    </p:animRot>
                                  </p:childTnLst>
                                </p:cTn>
                              </p:par>
                            </p:childTnLst>
                          </p:cTn>
                        </p:par>
                        <p:par>
                          <p:cTn id="24" fill="hold">
                            <p:stCondLst>
                              <p:cond delay="9300"/>
                            </p:stCondLst>
                            <p:childTnLst>
                              <p:par>
                                <p:cTn id="25" presetID="10" presetClass="entr" presetSubtype="0" fill="hold" grpId="0" nodeType="after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fade">
                                      <p:cBhvr>
                                        <p:cTn id="27" dur="500"/>
                                        <p:tgtEl>
                                          <p:spTgt spid="19"/>
                                        </p:tgtEl>
                                      </p:cBhvr>
                                    </p:animEffect>
                                  </p:childTnLst>
                                </p:cTn>
                              </p:par>
                              <p:par>
                                <p:cTn id="28" presetID="1" presetClass="mediacall" presetSubtype="0" fill="hold" nodeType="withEffect">
                                  <p:stCondLst>
                                    <p:cond delay="1000"/>
                                  </p:stCondLst>
                                  <p:childTnLst>
                                    <p:cmd type="call" cmd="playFrom(0.0)">
                                      <p:cBhvr>
                                        <p:cTn id="29" dur="62197"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57576">
                <p:cTn id="30" repeatCount="indefinite" fill="hold" display="0">
                  <p:stCondLst>
                    <p:cond delay="indefinite"/>
                  </p:stCondLst>
                  <p:endCondLst>
                    <p:cond evt="onStopAudio" delay="0">
                      <p:tgtEl>
                        <p:sldTgt/>
                      </p:tgtEl>
                    </p:cond>
                  </p:endCondLst>
                </p:cTn>
                <p:tgtEl>
                  <p:spTgt spid="25"/>
                </p:tgtEl>
              </p:cMediaNode>
            </p:video>
            <p:video>
              <p:cMediaNode vol="100000">
                <p:cTn id="31" fill="hold" display="0">
                  <p:stCondLst>
                    <p:cond delay="indefinite"/>
                  </p:stCondLst>
                  <p:endCondLst>
                    <p:cond evt="onStopAudio" delay="0">
                      <p:tgtEl>
                        <p:sldTgt/>
                      </p:tgtEl>
                    </p:cond>
                  </p:endCondLst>
                </p:cTn>
                <p:tgtEl>
                  <p:spTgt spid="20"/>
                </p:tgtEl>
              </p:cMediaNode>
            </p:video>
          </p:childTnLst>
        </p:cTn>
      </p:par>
    </p:tnLst>
    <p:bldLst>
      <p:bldP spid="18" grpId="0"/>
      <p:bldP spid="1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body" sz="half" idx="1"/>
          </p:nvPr>
        </p:nvSpPr>
        <p:spPr>
          <a:xfrm>
            <a:off x="371325" y="420914"/>
            <a:ext cx="9919303" cy="638629"/>
          </a:xfrm>
        </p:spPr>
        <p:txBody>
          <a:bodyPr>
            <a:noAutofit/>
          </a:bodyPr>
          <a:lstStyle/>
          <a:p>
            <a:pPr>
              <a:buNone/>
            </a:pPr>
            <a:r>
              <a:rPr lang="nl-NL" b="1" dirty="0" smtClean="0">
                <a:latin typeface="Times New Roman" pitchFamily="18" charset="0"/>
                <a:cs typeface="Times New Roman" pitchFamily="18" charset="0"/>
              </a:rPr>
              <a:t>2. </a:t>
            </a:r>
            <a:r>
              <a:rPr lang="nl-NL" b="1" dirty="0" smtClean="0">
                <a:latin typeface="Times New Roman" pitchFamily="18" charset="0"/>
                <a:cs typeface="Times New Roman" pitchFamily="18" charset="0"/>
              </a:rPr>
              <a:t>Phác thảo lược </a:t>
            </a:r>
            <a:r>
              <a:rPr lang="nl-NL" b="1" dirty="0" smtClean="0">
                <a:latin typeface="Times New Roman" pitchFamily="18" charset="0"/>
                <a:cs typeface="Times New Roman" pitchFamily="18" charset="0"/>
              </a:rPr>
              <a:t>đồ trí </a:t>
            </a:r>
            <a:r>
              <a:rPr lang="nl-NL" b="1" dirty="0" smtClean="0">
                <a:latin typeface="Times New Roman" pitchFamily="18" charset="0"/>
                <a:cs typeface="Times New Roman" pitchFamily="18" charset="0"/>
              </a:rPr>
              <a:t>nhớ:</a:t>
            </a:r>
            <a:r>
              <a:rPr lang="nl-NL" dirty="0" smtClean="0">
                <a:latin typeface="Times New Roman" pitchFamily="18" charset="0"/>
                <a:cs typeface="Times New Roman" pitchFamily="18" charset="0"/>
              </a:rPr>
              <a:t>  </a:t>
            </a:r>
            <a:endParaRPr lang="en-US" dirty="0" smtClean="0">
              <a:latin typeface="Times New Roman" pitchFamily="18" charset="0"/>
              <a:cs typeface="Times New Roman" pitchFamily="18" charset="0"/>
            </a:endParaRPr>
          </a:p>
        </p:txBody>
      </p:sp>
      <p:sp>
        <p:nvSpPr>
          <p:cNvPr id="8198" name="AutoShape 6"/>
          <p:cNvSpPr>
            <a:spLocks noChangeArrowheads="1"/>
          </p:cNvSpPr>
          <p:nvPr/>
        </p:nvSpPr>
        <p:spPr bwMode="auto">
          <a:xfrm>
            <a:off x="7678056" y="1465945"/>
            <a:ext cx="4049487" cy="2191657"/>
          </a:xfrm>
          <a:prstGeom prst="cloudCallout">
            <a:avLst>
              <a:gd name="adj1" fmla="val -62657"/>
              <a:gd name="adj2" fmla="val 43671"/>
            </a:avLst>
          </a:prstGeom>
          <a:solidFill>
            <a:srgbClr val="FF99CC"/>
          </a:solidFill>
          <a:ln w="9525">
            <a:solidFill>
              <a:schemeClr val="tx1"/>
            </a:solidFill>
            <a:round/>
            <a:headEnd/>
            <a:tailEnd/>
          </a:ln>
        </p:spPr>
        <p:txBody>
          <a:bodyPr wrap="none" anchor="ctr"/>
          <a:lstStyle/>
          <a:p>
            <a:endParaRPr lang="nl-NL" sz="2800" i="1" dirty="0" smtClean="0"/>
          </a:p>
          <a:p>
            <a:endParaRPr lang="en-US" sz="2800" b="1" dirty="0">
              <a:latin typeface="Times New Roman" pitchFamily="18" charset="0"/>
              <a:cs typeface="Times New Roman" pitchFamily="18" charset="0"/>
            </a:endParaRPr>
          </a:p>
        </p:txBody>
      </p:sp>
      <p:sp>
        <p:nvSpPr>
          <p:cNvPr id="7" name="Rectangle 6"/>
          <p:cNvSpPr/>
          <p:nvPr/>
        </p:nvSpPr>
        <p:spPr>
          <a:xfrm>
            <a:off x="8084457" y="2141247"/>
            <a:ext cx="3532042" cy="830997"/>
          </a:xfrm>
          <a:prstGeom prst="rect">
            <a:avLst/>
          </a:prstGeom>
        </p:spPr>
        <p:txBody>
          <a:bodyPr wrap="square">
            <a:spAutoFit/>
          </a:bodyPr>
          <a:lstStyle/>
          <a:p>
            <a:r>
              <a:rPr lang="nl-NL" sz="2400" i="1" dirty="0" smtClean="0">
                <a:latin typeface="Times New Roman" pitchFamily="18" charset="0"/>
                <a:cs typeface="Times New Roman" pitchFamily="18" charset="0"/>
              </a:rPr>
              <a:t>Nêu các bước vẽ lược đồ trí nhớ</a:t>
            </a:r>
            <a:r>
              <a:rPr lang="nl-NL" sz="2400" i="1" dirty="0" smtClean="0">
                <a:latin typeface="Times New Roman" pitchFamily="18" charset="0"/>
                <a:cs typeface="Times New Roman" pitchFamily="18" charset="0"/>
              </a:rPr>
              <a:t>.?</a:t>
            </a:r>
            <a:endParaRPr lang="en-US" sz="2400" dirty="0">
              <a:latin typeface="Times New Roman" pitchFamily="18" charset="0"/>
              <a:cs typeface="Times New Roman" pitchFamily="18" charset="0"/>
            </a:endParaRPr>
          </a:p>
        </p:txBody>
      </p:sp>
      <p:sp>
        <p:nvSpPr>
          <p:cNvPr id="8" name="TextBox 7"/>
          <p:cNvSpPr txBox="1"/>
          <p:nvPr/>
        </p:nvSpPr>
        <p:spPr>
          <a:xfrm>
            <a:off x="478972" y="1349828"/>
            <a:ext cx="6923315" cy="1107996"/>
          </a:xfrm>
          <a:prstGeom prst="rect">
            <a:avLst/>
          </a:prstGeom>
          <a:noFill/>
        </p:spPr>
        <p:txBody>
          <a:bodyPr wrap="square" rtlCol="0">
            <a:spAutoFit/>
          </a:bodyPr>
          <a:lstStyle/>
          <a:p>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Hình</a:t>
            </a:r>
            <a:r>
              <a:rPr lang="en-US" sz="2400" dirty="0" smtClean="0">
                <a:latin typeface="Times New Roman" pitchFamily="18" charset="0"/>
                <a:cs typeface="Times New Roman" pitchFamily="18" charset="0"/>
              </a:rPr>
              <a:t> </a:t>
            </a:r>
            <a:r>
              <a:rPr lang="en-US" sz="2400" dirty="0" smtClean="0">
                <a:latin typeface="Times New Roman" pitchFamily="18" charset="0"/>
                <a:cs typeface="Times New Roman" pitchFamily="18" charset="0"/>
              </a:rPr>
              <a:t>dung: </a:t>
            </a:r>
            <a:r>
              <a:rPr lang="en-US" sz="2400" dirty="0" err="1" smtClean="0">
                <a:latin typeface="Times New Roman" pitchFamily="18" charset="0"/>
                <a:cs typeface="Times New Roman" pitchFamily="18" charset="0"/>
              </a:rPr>
              <a:t>Nhớ</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lại</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và</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suy</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nghĩ</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về</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nơi</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mà</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em</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sẽ</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vẽ</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lược</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đồ</a:t>
            </a:r>
            <a:r>
              <a:rPr lang="en-US" sz="2400" dirty="0" smtClean="0">
                <a:latin typeface="Times New Roman" pitchFamily="18" charset="0"/>
                <a:cs typeface="Times New Roman" pitchFamily="18" charset="0"/>
              </a:rPr>
              <a:t>.</a:t>
            </a:r>
          </a:p>
          <a:p>
            <a:endParaRPr lang="en-US" dirty="0"/>
          </a:p>
        </p:txBody>
      </p:sp>
      <p:sp>
        <p:nvSpPr>
          <p:cNvPr id="10" name="TextBox 9"/>
          <p:cNvSpPr txBox="1"/>
          <p:nvPr/>
        </p:nvSpPr>
        <p:spPr>
          <a:xfrm>
            <a:off x="478973" y="2206170"/>
            <a:ext cx="6807200" cy="1477328"/>
          </a:xfrm>
          <a:prstGeom prst="rect">
            <a:avLst/>
          </a:prstGeom>
          <a:noFill/>
        </p:spPr>
        <p:txBody>
          <a:bodyPr wrap="square" rtlCol="0">
            <a:spAutoFit/>
          </a:bodyPr>
          <a:lstStyle/>
          <a:p>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Sắp</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xếp</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không</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gian</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suy</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nghĩ</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về</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tất</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cả</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những</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hình</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ảnh</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mà</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em</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có</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về</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nơi</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đó</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và</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sắp</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xếp</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nó</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lại</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với</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nhau</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trong</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tư</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duy</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của</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mình</a:t>
            </a:r>
            <a:r>
              <a:rPr lang="en-US" sz="2400" dirty="0" smtClean="0">
                <a:latin typeface="Times New Roman" pitchFamily="18" charset="0"/>
                <a:cs typeface="Times New Roman" pitchFamily="18" charset="0"/>
              </a:rPr>
              <a:t>.</a:t>
            </a:r>
          </a:p>
          <a:p>
            <a:endParaRPr lang="en-US" dirty="0"/>
          </a:p>
        </p:txBody>
      </p:sp>
      <p:sp>
        <p:nvSpPr>
          <p:cNvPr id="11" name="TextBox 10"/>
          <p:cNvSpPr txBox="1"/>
          <p:nvPr/>
        </p:nvSpPr>
        <p:spPr>
          <a:xfrm>
            <a:off x="449943" y="3454400"/>
            <a:ext cx="6168571" cy="830997"/>
          </a:xfrm>
          <a:prstGeom prst="rect">
            <a:avLst/>
          </a:prstGeom>
          <a:noFill/>
        </p:spPr>
        <p:txBody>
          <a:bodyPr wrap="square" rtlCol="0">
            <a:spAutoFit/>
          </a:bodyPr>
          <a:lstStyle/>
          <a:p>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Vị</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trí</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bắt</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đầu</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là</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địa</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điểm</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hoặc</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khu</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vực</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chọn</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để</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phắc</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thảo</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lược</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đồ</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của</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mình</a:t>
            </a:r>
            <a:r>
              <a:rPr lang="en-US" dirty="0" smtClean="0"/>
              <a:t>.</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1" nodeType="clickEffect">
                                  <p:stCondLst>
                                    <p:cond delay="0"/>
                                  </p:stCondLst>
                                  <p:childTnLst>
                                    <p:set>
                                      <p:cBhvr>
                                        <p:cTn id="6" dur="1" fill="hold">
                                          <p:stCondLst>
                                            <p:cond delay="0"/>
                                          </p:stCondLst>
                                        </p:cTn>
                                        <p:tgtEl>
                                          <p:spTgt spid="8198"/>
                                        </p:tgtEl>
                                        <p:attrNameLst>
                                          <p:attrName>style.visibility</p:attrName>
                                        </p:attrNameLst>
                                      </p:cBhvr>
                                      <p:to>
                                        <p:strVal val="visible"/>
                                      </p:to>
                                    </p:set>
                                    <p:animEffect transition="in" filter="blinds(horizontal)">
                                      <p:cBhvr>
                                        <p:cTn id="7" dur="500"/>
                                        <p:tgtEl>
                                          <p:spTgt spid="8198"/>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linds(horizont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linds(horizontal)">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blinds(horizontal)">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3" presetClass="entr" presetSubtype="10"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blinds(horizontal)">
                                      <p:cBhvr>
                                        <p:cTn id="2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8" grpId="1" animBg="1"/>
      <p:bldP spid="7" grpId="0"/>
      <p:bldP spid="8" grpId="0"/>
      <p:bldP spid="10" grpId="0"/>
      <p:bldP spid="1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08000" y="203201"/>
            <a:ext cx="3600666" cy="461665"/>
          </a:xfrm>
          <a:prstGeom prst="rect">
            <a:avLst/>
          </a:prstGeom>
          <a:noFill/>
        </p:spPr>
        <p:txBody>
          <a:bodyPr wrap="none" rtlCol="0">
            <a:spAutoFit/>
          </a:bodyPr>
          <a:lstStyle/>
          <a:p>
            <a:r>
              <a:rPr lang="en-US" sz="2400" b="1" dirty="0" smtClean="0">
                <a:latin typeface="Times New Roman" pitchFamily="18" charset="0"/>
                <a:cs typeface="Times New Roman" pitchFamily="18" charset="0"/>
              </a:rPr>
              <a:t>III. </a:t>
            </a:r>
            <a:r>
              <a:rPr lang="en-US" sz="2400" b="1" dirty="0" err="1" smtClean="0">
                <a:latin typeface="Times New Roman" pitchFamily="18" charset="0"/>
                <a:cs typeface="Times New Roman" pitchFamily="18" charset="0"/>
              </a:rPr>
              <a:t>Luyện</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tập</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vận</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dụng</a:t>
            </a:r>
            <a:r>
              <a:rPr lang="en-US" sz="2400" b="1" dirty="0" smtClean="0">
                <a:latin typeface="Times New Roman" pitchFamily="18" charset="0"/>
                <a:cs typeface="Times New Roman" pitchFamily="18" charset="0"/>
              </a:rPr>
              <a:t>: </a:t>
            </a:r>
            <a:endParaRPr lang="en-US" sz="2400" b="1" dirty="0">
              <a:latin typeface="Times New Roman" pitchFamily="18" charset="0"/>
              <a:cs typeface="Times New Roman" pitchFamily="18" charset="0"/>
            </a:endParaRPr>
          </a:p>
        </p:txBody>
      </p:sp>
      <p:pic>
        <p:nvPicPr>
          <p:cNvPr id="3073" name="Picture 1"/>
          <p:cNvPicPr>
            <a:picLocks noChangeAspect="1" noChangeArrowheads="1"/>
          </p:cNvPicPr>
          <p:nvPr/>
        </p:nvPicPr>
        <p:blipFill>
          <a:blip r:embed="rId2"/>
          <a:srcRect/>
          <a:stretch>
            <a:fillRect/>
          </a:stretch>
        </p:blipFill>
        <p:spPr bwMode="auto">
          <a:xfrm>
            <a:off x="6328230" y="857704"/>
            <a:ext cx="5109028" cy="5094756"/>
          </a:xfrm>
          <a:prstGeom prst="rect">
            <a:avLst/>
          </a:prstGeom>
          <a:noFill/>
          <a:ln w="9525">
            <a:noFill/>
            <a:miter lim="800000"/>
            <a:headEnd/>
            <a:tailEnd/>
          </a:ln>
          <a:effectLst/>
        </p:spPr>
      </p:pic>
      <p:sp>
        <p:nvSpPr>
          <p:cNvPr id="7" name="TextBox 6"/>
          <p:cNvSpPr txBox="1"/>
          <p:nvPr/>
        </p:nvSpPr>
        <p:spPr>
          <a:xfrm>
            <a:off x="740228" y="1219200"/>
            <a:ext cx="5416868" cy="461665"/>
          </a:xfrm>
          <a:prstGeom prst="rect">
            <a:avLst/>
          </a:prstGeom>
          <a:noFill/>
        </p:spPr>
        <p:txBody>
          <a:bodyPr wrap="none" rtlCol="0">
            <a:spAutoFit/>
          </a:bodyPr>
          <a:lstStyle/>
          <a:p>
            <a:r>
              <a:rPr lang="en-US" sz="2400" dirty="0" err="1" smtClean="0">
                <a:latin typeface="Times New Roman" pitchFamily="18" charset="0"/>
                <a:cs typeface="Times New Roman" pitchFamily="18" charset="0"/>
              </a:rPr>
              <a:t>Quan</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sát</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hình</a:t>
            </a:r>
            <a:r>
              <a:rPr lang="en-US" sz="2400" dirty="0" smtClean="0">
                <a:latin typeface="Times New Roman" pitchFamily="18" charset="0"/>
                <a:cs typeface="Times New Roman" pitchFamily="18" charset="0"/>
              </a:rPr>
              <a:t> 4, </a:t>
            </a:r>
            <a:r>
              <a:rPr lang="en-US" sz="2400" dirty="0" err="1" smtClean="0">
                <a:latin typeface="Times New Roman" pitchFamily="18" charset="0"/>
                <a:cs typeface="Times New Roman" pitchFamily="18" charset="0"/>
              </a:rPr>
              <a:t>trả</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lời</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những</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câu</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hỏi</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sau</a:t>
            </a:r>
            <a:r>
              <a:rPr lang="en-US" sz="2400" dirty="0" smtClean="0">
                <a:latin typeface="Times New Roman" pitchFamily="18" charset="0"/>
                <a:cs typeface="Times New Roman" pitchFamily="18" charset="0"/>
              </a:rPr>
              <a:t>:</a:t>
            </a:r>
          </a:p>
        </p:txBody>
      </p:sp>
      <p:sp>
        <p:nvSpPr>
          <p:cNvPr id="8" name="TextBox 7"/>
          <p:cNvSpPr txBox="1"/>
          <p:nvPr/>
        </p:nvSpPr>
        <p:spPr>
          <a:xfrm>
            <a:off x="696686" y="1669143"/>
            <a:ext cx="5602514" cy="1200329"/>
          </a:xfrm>
          <a:prstGeom prst="rect">
            <a:avLst/>
          </a:prstGeom>
          <a:noFill/>
        </p:spPr>
        <p:txBody>
          <a:bodyPr wrap="square" rtlCol="0">
            <a:spAutoFit/>
          </a:bodyPr>
          <a:lstStyle/>
          <a:p>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Người</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vẽ</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lược</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đồ</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này</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sống</a:t>
            </a:r>
            <a:r>
              <a:rPr lang="en-US" sz="2400" dirty="0" smtClean="0">
                <a:latin typeface="Times New Roman" pitchFamily="18" charset="0"/>
                <a:cs typeface="Times New Roman" pitchFamily="18" charset="0"/>
              </a:rPr>
              <a:t> ở </a:t>
            </a:r>
            <a:r>
              <a:rPr lang="en-US" sz="2400" dirty="0" err="1" smtClean="0">
                <a:latin typeface="Times New Roman" pitchFamily="18" charset="0"/>
                <a:cs typeface="Times New Roman" pitchFamily="18" charset="0"/>
              </a:rPr>
              <a:t>đâu</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Nơi</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đó</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có</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thể</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xem</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là</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vị</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trí</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để</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bắt</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đầu</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vẽ</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lược</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đồ</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này</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không</a:t>
            </a:r>
            <a:r>
              <a:rPr lang="en-US" sz="2400" dirty="0" smtClean="0">
                <a:latin typeface="Times New Roman" pitchFamily="18" charset="0"/>
                <a:cs typeface="Times New Roman" pitchFamily="18" charset="0"/>
              </a:rPr>
              <a:t>?</a:t>
            </a:r>
            <a:endParaRPr lang="en-US" sz="2400" dirty="0">
              <a:latin typeface="Times New Roman" pitchFamily="18" charset="0"/>
              <a:cs typeface="Times New Roman" pitchFamily="18" charset="0"/>
            </a:endParaRPr>
          </a:p>
        </p:txBody>
      </p:sp>
      <p:sp>
        <p:nvSpPr>
          <p:cNvPr id="9" name="TextBox 8"/>
          <p:cNvSpPr txBox="1"/>
          <p:nvPr/>
        </p:nvSpPr>
        <p:spPr>
          <a:xfrm>
            <a:off x="725714" y="2888343"/>
            <a:ext cx="5515429" cy="830997"/>
          </a:xfrm>
          <a:prstGeom prst="rect">
            <a:avLst/>
          </a:prstGeom>
          <a:noFill/>
        </p:spPr>
        <p:txBody>
          <a:bodyPr wrap="square" rtlCol="0">
            <a:spAutoFit/>
          </a:bodyPr>
          <a:lstStyle/>
          <a:p>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Từ</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thị</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trấn</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đến</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trường</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học</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sẽ</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đi</a:t>
            </a:r>
            <a:r>
              <a:rPr lang="en-US" sz="2400" dirty="0" smtClean="0">
                <a:latin typeface="Times New Roman" pitchFamily="18" charset="0"/>
                <a:cs typeface="Times New Roman" pitchFamily="18" charset="0"/>
              </a:rPr>
              <a:t> qua </a:t>
            </a:r>
            <a:r>
              <a:rPr lang="en-US" sz="2400" dirty="0" err="1" smtClean="0">
                <a:latin typeface="Times New Roman" pitchFamily="18" charset="0"/>
                <a:cs typeface="Times New Roman" pitchFamily="18" charset="0"/>
              </a:rPr>
              <a:t>những</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địa</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điểm</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nào</a:t>
            </a:r>
            <a:r>
              <a:rPr lang="en-US" sz="2400" dirty="0" smtClean="0">
                <a:latin typeface="Times New Roman" pitchFamily="18" charset="0"/>
                <a:cs typeface="Times New Roman" pitchFamily="18" charset="0"/>
              </a:rPr>
              <a:t>?</a:t>
            </a:r>
            <a:endParaRPr lang="en-US" sz="2400" dirty="0">
              <a:latin typeface="Times New Roman" pitchFamily="18" charset="0"/>
              <a:cs typeface="Times New Roman" pitchFamily="18" charset="0"/>
            </a:endParaRPr>
          </a:p>
        </p:txBody>
      </p:sp>
      <p:sp>
        <p:nvSpPr>
          <p:cNvPr id="10" name="TextBox 9"/>
          <p:cNvSpPr txBox="1"/>
          <p:nvPr/>
        </p:nvSpPr>
        <p:spPr>
          <a:xfrm>
            <a:off x="711200" y="3730171"/>
            <a:ext cx="5573486" cy="830997"/>
          </a:xfrm>
          <a:prstGeom prst="rect">
            <a:avLst/>
          </a:prstGeom>
          <a:noFill/>
        </p:spPr>
        <p:txBody>
          <a:bodyPr wrap="square" rtlCol="0">
            <a:spAutoFit/>
          </a:bodyPr>
          <a:lstStyle/>
          <a:p>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Đối</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tượng</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địa</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lí</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nào</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kéo</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dài</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từ</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bắc</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đến</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nam</a:t>
            </a:r>
            <a:r>
              <a:rPr lang="en-US" sz="2400" dirty="0" smtClean="0">
                <a:latin typeface="Times New Roman" pitchFamily="18" charset="0"/>
                <a:cs typeface="Times New Roman" pitchFamily="18" charset="0"/>
              </a:rPr>
              <a:t> ở </a:t>
            </a:r>
            <a:r>
              <a:rPr lang="en-US" sz="2400" dirty="0" err="1" smtClean="0">
                <a:latin typeface="Times New Roman" pitchFamily="18" charset="0"/>
                <a:cs typeface="Times New Roman" pitchFamily="18" charset="0"/>
              </a:rPr>
              <a:t>rìa</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phía</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Tây</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lược</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đồ</a:t>
            </a:r>
            <a:r>
              <a:rPr lang="en-US" sz="2400" dirty="0" smtClean="0">
                <a:latin typeface="Times New Roman" pitchFamily="18" charset="0"/>
                <a:cs typeface="Times New Roman" pitchFamily="18" charset="0"/>
              </a:rPr>
              <a:t>?</a:t>
            </a:r>
            <a:endParaRPr lang="en-US" sz="2400" dirty="0">
              <a:latin typeface="Times New Roman" pitchFamily="18" charset="0"/>
              <a:cs typeface="Times New Roman" pitchFamily="18" charset="0"/>
            </a:endParaRPr>
          </a:p>
        </p:txBody>
      </p:sp>
      <p:sp>
        <p:nvSpPr>
          <p:cNvPr id="11" name="TextBox 10"/>
          <p:cNvSpPr txBox="1"/>
          <p:nvPr/>
        </p:nvSpPr>
        <p:spPr>
          <a:xfrm>
            <a:off x="740229" y="4601029"/>
            <a:ext cx="4477508" cy="461665"/>
          </a:xfrm>
          <a:prstGeom prst="rect">
            <a:avLst/>
          </a:prstGeom>
          <a:noFill/>
        </p:spPr>
        <p:txBody>
          <a:bodyPr wrap="none" rtlCol="0">
            <a:spAutoFit/>
          </a:bodyPr>
          <a:lstStyle/>
          <a:p>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Hồ</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nằm</a:t>
            </a:r>
            <a:r>
              <a:rPr lang="en-US" sz="2400" dirty="0" smtClean="0">
                <a:latin typeface="Times New Roman" pitchFamily="18" charset="0"/>
                <a:cs typeface="Times New Roman" pitchFamily="18" charset="0"/>
              </a:rPr>
              <a:t> ở </a:t>
            </a:r>
            <a:r>
              <a:rPr lang="en-US" sz="2400" dirty="0" err="1" smtClean="0">
                <a:latin typeface="Times New Roman" pitchFamily="18" charset="0"/>
                <a:cs typeface="Times New Roman" pitchFamily="18" charset="0"/>
              </a:rPr>
              <a:t>vị</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trí</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nào</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trên</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lược</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đồ</a:t>
            </a:r>
            <a:r>
              <a:rPr lang="en-US" sz="2400" dirty="0" smtClean="0">
                <a:latin typeface="Times New Roman" pitchFamily="18" charset="0"/>
                <a:cs typeface="Times New Roman" pitchFamily="18" charset="0"/>
              </a:rPr>
              <a:t>?</a:t>
            </a:r>
            <a:endParaRPr lang="en-US" sz="2400" dirty="0">
              <a:latin typeface="Times New Roman" pitchFamily="18" charset="0"/>
              <a:cs typeface="Times New Roman" pitchFamily="18" charset="0"/>
            </a:endParaRPr>
          </a:p>
        </p:txBody>
      </p:sp>
      <p:sp>
        <p:nvSpPr>
          <p:cNvPr id="12" name="TextBox 11"/>
          <p:cNvSpPr txBox="1"/>
          <p:nvPr/>
        </p:nvSpPr>
        <p:spPr>
          <a:xfrm>
            <a:off x="1074057" y="624114"/>
            <a:ext cx="1544012" cy="461665"/>
          </a:xfrm>
          <a:prstGeom prst="rect">
            <a:avLst/>
          </a:prstGeom>
          <a:noFill/>
        </p:spPr>
        <p:txBody>
          <a:bodyPr wrap="none" rtlCol="0">
            <a:spAutoFit/>
          </a:bodyPr>
          <a:lstStyle/>
          <a:p>
            <a:r>
              <a:rPr lang="en-US" sz="2400" b="1" dirty="0" err="1" smtClean="0">
                <a:latin typeface="Times New Roman" pitchFamily="18" charset="0"/>
                <a:cs typeface="Times New Roman" pitchFamily="18" charset="0"/>
              </a:rPr>
              <a:t>Bài</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tập</a:t>
            </a:r>
            <a:r>
              <a:rPr lang="en-US" sz="2400" b="1" dirty="0" smtClean="0">
                <a:latin typeface="Times New Roman" pitchFamily="18" charset="0"/>
                <a:cs typeface="Times New Roman" pitchFamily="18" charset="0"/>
              </a:rPr>
              <a:t> 1: </a:t>
            </a:r>
            <a:endParaRPr lang="en-US" sz="2400" b="1" dirty="0">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linds(horizont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073"/>
                                        </p:tgtEl>
                                        <p:attrNameLst>
                                          <p:attrName>style.visibility</p:attrName>
                                        </p:attrNameLst>
                                      </p:cBhvr>
                                      <p:to>
                                        <p:strVal val="visible"/>
                                      </p:to>
                                    </p:set>
                                    <p:animEffect transition="in" filter="blinds(horizontal)">
                                      <p:cBhvr>
                                        <p:cTn id="17" dur="500"/>
                                        <p:tgtEl>
                                          <p:spTgt spid="3073"/>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linds(horizontal)">
                                      <p:cBhvr>
                                        <p:cTn id="22" dur="500"/>
                                        <p:tgtEl>
                                          <p:spTgt spid="7"/>
                                        </p:tgtEl>
                                      </p:cBhvr>
                                    </p:animEffect>
                                  </p:childTnLst>
                                </p:cTn>
                              </p:par>
                              <p:par>
                                <p:cTn id="23" presetID="3" presetClass="entr" presetSubtype="10"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blinds(horizontal)">
                                      <p:cBhvr>
                                        <p:cTn id="25" dur="500"/>
                                        <p:tgtEl>
                                          <p:spTgt spid="8"/>
                                        </p:tgtEl>
                                      </p:cBhvr>
                                    </p:animEffect>
                                  </p:childTnLst>
                                </p:cTn>
                              </p:par>
                              <p:par>
                                <p:cTn id="26" presetID="3" presetClass="entr" presetSubtype="10" fill="hold" grpId="0" nodeType="with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blinds(horizontal)">
                                      <p:cBhvr>
                                        <p:cTn id="28" dur="500"/>
                                        <p:tgtEl>
                                          <p:spTgt spid="9"/>
                                        </p:tgtEl>
                                      </p:cBhvr>
                                    </p:animEffect>
                                  </p:childTnLst>
                                </p:cTn>
                              </p:par>
                              <p:par>
                                <p:cTn id="29" presetID="3" presetClass="entr" presetSubtype="10"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blinds(horizontal)">
                                      <p:cBhvr>
                                        <p:cTn id="31" dur="500"/>
                                        <p:tgtEl>
                                          <p:spTgt spid="10"/>
                                        </p:tgtEl>
                                      </p:cBhvr>
                                    </p:animEffect>
                                  </p:childTnLst>
                                </p:cTn>
                              </p:par>
                              <p:par>
                                <p:cTn id="32" presetID="3" presetClass="entr" presetSubtype="10" fill="hold" grpId="0" nodeType="with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blinds(horizontal)">
                                      <p:cBhvr>
                                        <p:cTn id="3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p:bldP spid="9" grpId="0"/>
      <p:bldP spid="10" grpId="0"/>
      <p:bldP spid="11" grpId="0"/>
      <p:bldP spid="1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54743" y="515649"/>
            <a:ext cx="3918856" cy="461665"/>
          </a:xfrm>
          <a:prstGeom prst="rect">
            <a:avLst/>
          </a:prstGeom>
        </p:spPr>
        <p:txBody>
          <a:bodyPr wrap="square">
            <a:spAutoFit/>
          </a:bodyPr>
          <a:lstStyle/>
          <a:p>
            <a:r>
              <a:rPr lang="en-US" altLang="zh-CN" sz="2400" b="1" dirty="0" err="1" smtClean="0">
                <a:latin typeface="Times New Roman" pitchFamily="18" charset="0"/>
                <a:ea typeface="汉仪喵魂体W" panose="00020600040101010101" pitchFamily="18" charset="-122"/>
                <a:cs typeface="Times New Roman" pitchFamily="18" charset="0"/>
              </a:rPr>
              <a:t>Bài</a:t>
            </a:r>
            <a:r>
              <a:rPr lang="en-US" altLang="zh-CN" sz="2400" b="1" dirty="0" smtClean="0">
                <a:latin typeface="Times New Roman" pitchFamily="18" charset="0"/>
                <a:ea typeface="汉仪喵魂体W" panose="00020600040101010101" pitchFamily="18" charset="-122"/>
                <a:cs typeface="Times New Roman" pitchFamily="18" charset="0"/>
              </a:rPr>
              <a:t> </a:t>
            </a:r>
            <a:r>
              <a:rPr lang="en-US" altLang="zh-CN" sz="2400" b="1" dirty="0" err="1" smtClean="0">
                <a:latin typeface="Times New Roman" pitchFamily="18" charset="0"/>
                <a:ea typeface="汉仪喵魂体W" panose="00020600040101010101" pitchFamily="18" charset="-122"/>
                <a:cs typeface="Times New Roman" pitchFamily="18" charset="0"/>
              </a:rPr>
              <a:t>tập</a:t>
            </a:r>
            <a:r>
              <a:rPr lang="en-US" altLang="zh-CN" sz="2400" b="1" dirty="0" smtClean="0">
                <a:latin typeface="Times New Roman" pitchFamily="18" charset="0"/>
                <a:ea typeface="汉仪喵魂体W" panose="00020600040101010101" pitchFamily="18" charset="-122"/>
                <a:cs typeface="Times New Roman" pitchFamily="18" charset="0"/>
              </a:rPr>
              <a:t> 2:</a:t>
            </a:r>
            <a:endParaRPr lang="zh-CN" altLang="en-US" sz="2400" b="1" dirty="0">
              <a:latin typeface="Times New Roman" pitchFamily="18" charset="0"/>
              <a:ea typeface="汉仪喵魂体W" panose="00020600040101010101" pitchFamily="18" charset="-122"/>
              <a:cs typeface="Times New Roman" pitchFamily="18" charset="0"/>
            </a:endParaRPr>
          </a:p>
        </p:txBody>
      </p:sp>
      <p:sp>
        <p:nvSpPr>
          <p:cNvPr id="3" name="Rectangle 2"/>
          <p:cNvSpPr/>
          <p:nvPr/>
        </p:nvSpPr>
        <p:spPr>
          <a:xfrm>
            <a:off x="1088570" y="1197819"/>
            <a:ext cx="10000343" cy="461665"/>
          </a:xfrm>
          <a:prstGeom prst="rect">
            <a:avLst/>
          </a:prstGeom>
        </p:spPr>
        <p:txBody>
          <a:bodyPr wrap="square">
            <a:spAutoFit/>
          </a:bodyPr>
          <a:lstStyle/>
          <a:p>
            <a:r>
              <a:rPr lang="nl-NL" sz="2400" i="1" dirty="0" smtClean="0">
                <a:latin typeface="Times New Roman" pitchFamily="18" charset="0"/>
                <a:cs typeface="Times New Roman" pitchFamily="18" charset="0"/>
              </a:rPr>
              <a:t>Phác thảo lược đồ từ nhà em đến nhà 1 người </a:t>
            </a:r>
            <a:r>
              <a:rPr lang="nl-NL" sz="2400" i="1" dirty="0" smtClean="0">
                <a:latin typeface="Times New Roman" pitchFamily="18" charset="0"/>
                <a:cs typeface="Times New Roman" pitchFamily="18" charset="0"/>
              </a:rPr>
              <a:t>bạn thân?</a:t>
            </a:r>
            <a:endParaRPr lang="en-US" sz="2400" b="1" dirty="0">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595087"/>
            <a:ext cx="10515600" cy="4818742"/>
          </a:xfrm>
        </p:spPr>
        <p:txBody>
          <a:bodyPr>
            <a:normAutofit/>
          </a:bodyPr>
          <a:lstStyle/>
          <a:p>
            <a:r>
              <a:rPr lang="en-US" b="1" dirty="0" smtClean="0">
                <a:latin typeface="Times New Roman" pitchFamily="18" charset="0"/>
                <a:cs typeface="Times New Roman" pitchFamily="18" charset="0"/>
              </a:rPr>
              <a:t/>
            </a:r>
            <a:br>
              <a:rPr lang="en-US" b="1" dirty="0" smtClean="0">
                <a:latin typeface="Times New Roman" pitchFamily="18" charset="0"/>
                <a:cs typeface="Times New Roman" pitchFamily="18" charset="0"/>
              </a:rPr>
            </a:br>
            <a:r>
              <a:rPr lang="en-US" b="1" dirty="0" err="1" smtClean="0">
                <a:latin typeface="Times New Roman" pitchFamily="18" charset="0"/>
                <a:cs typeface="Times New Roman" pitchFamily="18" charset="0"/>
              </a:rPr>
              <a:t>Trên</a:t>
            </a:r>
            <a:r>
              <a:rPr lang="en-US" b="1" dirty="0" smtClean="0">
                <a:latin typeface="Times New Roman" pitchFamily="18" charset="0"/>
                <a:cs typeface="Times New Roman" pitchFamily="18" charset="0"/>
              </a:rPr>
              <a:t> </a:t>
            </a:r>
            <a:r>
              <a:rPr lang="en-US" b="1" dirty="0" err="1" smtClean="0">
                <a:latin typeface="Times New Roman" pitchFamily="18" charset="0"/>
                <a:cs typeface="Times New Roman" pitchFamily="18" charset="0"/>
              </a:rPr>
              <a:t>đường</a:t>
            </a:r>
            <a:r>
              <a:rPr lang="en-US" b="1" dirty="0" smtClean="0">
                <a:latin typeface="Times New Roman" pitchFamily="18" charset="0"/>
                <a:cs typeface="Times New Roman" pitchFamily="18" charset="0"/>
              </a:rPr>
              <a:t> </a:t>
            </a:r>
            <a:r>
              <a:rPr lang="en-US" b="1" dirty="0" err="1" smtClean="0">
                <a:latin typeface="Times New Roman" pitchFamily="18" charset="0"/>
                <a:cs typeface="Times New Roman" pitchFamily="18" charset="0"/>
              </a:rPr>
              <a:t>đi</a:t>
            </a:r>
            <a:r>
              <a:rPr lang="en-US" b="1" dirty="0" smtClean="0">
                <a:latin typeface="Times New Roman" pitchFamily="18" charset="0"/>
                <a:cs typeface="Times New Roman" pitchFamily="18" charset="0"/>
              </a:rPr>
              <a:t> </a:t>
            </a:r>
            <a:r>
              <a:rPr lang="en-US" b="1" dirty="0" err="1" smtClean="0">
                <a:latin typeface="Times New Roman" pitchFamily="18" charset="0"/>
                <a:cs typeface="Times New Roman" pitchFamily="18" charset="0"/>
              </a:rPr>
              <a:t>học</a:t>
            </a:r>
            <a:r>
              <a:rPr lang="en-US" b="1" dirty="0" smtClean="0">
                <a:latin typeface="Times New Roman" pitchFamily="18" charset="0"/>
                <a:cs typeface="Times New Roman" pitchFamily="18" charset="0"/>
              </a:rPr>
              <a:t> </a:t>
            </a:r>
            <a:r>
              <a:rPr lang="en-US" b="1" dirty="0" err="1" smtClean="0">
                <a:latin typeface="Times New Roman" pitchFamily="18" charset="0"/>
                <a:cs typeface="Times New Roman" pitchFamily="18" charset="0"/>
              </a:rPr>
              <a:t>về</a:t>
            </a:r>
            <a:r>
              <a:rPr lang="en-US" b="1" dirty="0" smtClean="0">
                <a:latin typeface="Times New Roman" pitchFamily="18" charset="0"/>
                <a:cs typeface="Times New Roman" pitchFamily="18" charset="0"/>
              </a:rPr>
              <a:t> </a:t>
            </a:r>
            <a:r>
              <a:rPr lang="en-US" b="1" dirty="0" err="1" smtClean="0">
                <a:latin typeface="Times New Roman" pitchFamily="18" charset="0"/>
                <a:cs typeface="Times New Roman" pitchFamily="18" charset="0"/>
              </a:rPr>
              <a:t>em</a:t>
            </a:r>
            <a:r>
              <a:rPr lang="en-US" b="1" dirty="0" smtClean="0">
                <a:latin typeface="Times New Roman" pitchFamily="18" charset="0"/>
                <a:cs typeface="Times New Roman" pitchFamily="18" charset="0"/>
              </a:rPr>
              <a:t> </a:t>
            </a:r>
            <a:r>
              <a:rPr lang="en-US" b="1" dirty="0" err="1" smtClean="0">
                <a:latin typeface="Times New Roman" pitchFamily="18" charset="0"/>
                <a:cs typeface="Times New Roman" pitchFamily="18" charset="0"/>
              </a:rPr>
              <a:t>gặp</a:t>
            </a:r>
            <a:r>
              <a:rPr lang="en-US" b="1" dirty="0" smtClean="0">
                <a:latin typeface="Times New Roman" pitchFamily="18" charset="0"/>
                <a:cs typeface="Times New Roman" pitchFamily="18" charset="0"/>
              </a:rPr>
              <a:t> 1 </a:t>
            </a:r>
            <a:r>
              <a:rPr lang="en-US" b="1" dirty="0" err="1" smtClean="0">
                <a:latin typeface="Times New Roman" pitchFamily="18" charset="0"/>
                <a:cs typeface="Times New Roman" pitchFamily="18" charset="0"/>
              </a:rPr>
              <a:t>đoàn</a:t>
            </a:r>
            <a:r>
              <a:rPr lang="en-US" b="1" dirty="0" smtClean="0">
                <a:latin typeface="Times New Roman" pitchFamily="18" charset="0"/>
                <a:cs typeface="Times New Roman" pitchFamily="18" charset="0"/>
              </a:rPr>
              <a:t> </a:t>
            </a:r>
            <a:r>
              <a:rPr lang="en-US" b="1" dirty="0" err="1" smtClean="0">
                <a:latin typeface="Times New Roman" pitchFamily="18" charset="0"/>
                <a:cs typeface="Times New Roman" pitchFamily="18" charset="0"/>
              </a:rPr>
              <a:t>khách</a:t>
            </a:r>
            <a:r>
              <a:rPr lang="en-US" b="1" dirty="0" smtClean="0">
                <a:latin typeface="Times New Roman" pitchFamily="18" charset="0"/>
                <a:cs typeface="Times New Roman" pitchFamily="18" charset="0"/>
              </a:rPr>
              <a:t> du </a:t>
            </a:r>
            <a:r>
              <a:rPr lang="en-US" b="1" dirty="0" err="1" smtClean="0">
                <a:latin typeface="Times New Roman" pitchFamily="18" charset="0"/>
                <a:cs typeface="Times New Roman" pitchFamily="18" charset="0"/>
              </a:rPr>
              <a:t>lịch</a:t>
            </a:r>
            <a:r>
              <a:rPr lang="en-US" b="1" dirty="0" smtClean="0">
                <a:latin typeface="Times New Roman" pitchFamily="18" charset="0"/>
                <a:cs typeface="Times New Roman" pitchFamily="18" charset="0"/>
              </a:rPr>
              <a:t>. </a:t>
            </a:r>
            <a:r>
              <a:rPr lang="en-US" b="1" dirty="0" err="1" smtClean="0">
                <a:latin typeface="Times New Roman" pitchFamily="18" charset="0"/>
                <a:cs typeface="Times New Roman" pitchFamily="18" charset="0"/>
              </a:rPr>
              <a:t>Đoàn</a:t>
            </a:r>
            <a:r>
              <a:rPr lang="en-US" b="1" dirty="0" smtClean="0">
                <a:latin typeface="Times New Roman" pitchFamily="18" charset="0"/>
                <a:cs typeface="Times New Roman" pitchFamily="18" charset="0"/>
              </a:rPr>
              <a:t> </a:t>
            </a:r>
            <a:r>
              <a:rPr lang="en-US" b="1" dirty="0" err="1" smtClean="0">
                <a:latin typeface="Times New Roman" pitchFamily="18" charset="0"/>
                <a:cs typeface="Times New Roman" pitchFamily="18" charset="0"/>
              </a:rPr>
              <a:t>khách</a:t>
            </a:r>
            <a:r>
              <a:rPr lang="en-US" b="1" dirty="0" smtClean="0">
                <a:latin typeface="Times New Roman" pitchFamily="18" charset="0"/>
                <a:cs typeface="Times New Roman" pitchFamily="18" charset="0"/>
              </a:rPr>
              <a:t> </a:t>
            </a:r>
            <a:r>
              <a:rPr lang="en-US" b="1" dirty="0" err="1" smtClean="0">
                <a:latin typeface="Times New Roman" pitchFamily="18" charset="0"/>
                <a:cs typeface="Times New Roman" pitchFamily="18" charset="0"/>
              </a:rPr>
              <a:t>hỏi</a:t>
            </a:r>
            <a:r>
              <a:rPr lang="en-US" b="1" dirty="0" smtClean="0">
                <a:latin typeface="Times New Roman" pitchFamily="18" charset="0"/>
                <a:cs typeface="Times New Roman" pitchFamily="18" charset="0"/>
              </a:rPr>
              <a:t> </a:t>
            </a:r>
            <a:r>
              <a:rPr lang="en-US" b="1" dirty="0" err="1" smtClean="0">
                <a:latin typeface="Times New Roman" pitchFamily="18" charset="0"/>
                <a:cs typeface="Times New Roman" pitchFamily="18" charset="0"/>
              </a:rPr>
              <a:t>thăm</a:t>
            </a:r>
            <a:r>
              <a:rPr lang="en-US" b="1" dirty="0" smtClean="0">
                <a:latin typeface="Times New Roman" pitchFamily="18" charset="0"/>
                <a:cs typeface="Times New Roman" pitchFamily="18" charset="0"/>
              </a:rPr>
              <a:t> </a:t>
            </a:r>
            <a:r>
              <a:rPr lang="en-US" b="1" dirty="0" err="1" smtClean="0">
                <a:latin typeface="Times New Roman" pitchFamily="18" charset="0"/>
                <a:cs typeface="Times New Roman" pitchFamily="18" charset="0"/>
              </a:rPr>
              <a:t>em</a:t>
            </a:r>
            <a:r>
              <a:rPr lang="en-US" b="1" dirty="0" smtClean="0">
                <a:latin typeface="Times New Roman" pitchFamily="18" charset="0"/>
                <a:cs typeface="Times New Roman" pitchFamily="18" charset="0"/>
              </a:rPr>
              <a:t> </a:t>
            </a:r>
            <a:r>
              <a:rPr lang="en-US" b="1" dirty="0" err="1" smtClean="0">
                <a:latin typeface="Times New Roman" pitchFamily="18" charset="0"/>
                <a:cs typeface="Times New Roman" pitchFamily="18" charset="0"/>
              </a:rPr>
              <a:t>đường</a:t>
            </a:r>
            <a:r>
              <a:rPr lang="en-US" b="1" dirty="0" smtClean="0">
                <a:latin typeface="Times New Roman" pitchFamily="18" charset="0"/>
                <a:cs typeface="Times New Roman" pitchFamily="18" charset="0"/>
              </a:rPr>
              <a:t> </a:t>
            </a:r>
            <a:r>
              <a:rPr lang="en-US" b="1" dirty="0" err="1" smtClean="0">
                <a:latin typeface="Times New Roman" pitchFamily="18" charset="0"/>
                <a:cs typeface="Times New Roman" pitchFamily="18" charset="0"/>
              </a:rPr>
              <a:t>đến</a:t>
            </a:r>
            <a:r>
              <a:rPr lang="en-US" b="1" dirty="0" smtClean="0">
                <a:latin typeface="Times New Roman" pitchFamily="18" charset="0"/>
                <a:cs typeface="Times New Roman" pitchFamily="18" charset="0"/>
              </a:rPr>
              <a:t> </a:t>
            </a:r>
            <a:r>
              <a:rPr lang="en-US" b="1" dirty="0" err="1" smtClean="0">
                <a:latin typeface="Times New Roman" pitchFamily="18" charset="0"/>
                <a:cs typeface="Times New Roman" pitchFamily="18" charset="0"/>
              </a:rPr>
              <a:t>thành</a:t>
            </a:r>
            <a:r>
              <a:rPr lang="en-US" b="1" dirty="0" smtClean="0">
                <a:latin typeface="Times New Roman" pitchFamily="18" charset="0"/>
                <a:cs typeface="Times New Roman" pitchFamily="18" charset="0"/>
              </a:rPr>
              <a:t> </a:t>
            </a:r>
            <a:r>
              <a:rPr lang="en-US" b="1" dirty="0" err="1" smtClean="0">
                <a:latin typeface="Times New Roman" pitchFamily="18" charset="0"/>
                <a:cs typeface="Times New Roman" pitchFamily="18" charset="0"/>
              </a:rPr>
              <a:t>cổ</a:t>
            </a:r>
            <a:r>
              <a:rPr lang="en-US" b="1" dirty="0" smtClean="0">
                <a:latin typeface="Times New Roman" pitchFamily="18" charset="0"/>
                <a:cs typeface="Times New Roman" pitchFamily="18" charset="0"/>
              </a:rPr>
              <a:t> </a:t>
            </a:r>
            <a:r>
              <a:rPr lang="en-US" b="1" dirty="0" err="1" smtClean="0">
                <a:latin typeface="Times New Roman" pitchFamily="18" charset="0"/>
                <a:cs typeface="Times New Roman" pitchFamily="18" charset="0"/>
              </a:rPr>
              <a:t>Sơn</a:t>
            </a:r>
            <a:r>
              <a:rPr lang="en-US" b="1" dirty="0" smtClean="0">
                <a:latin typeface="Times New Roman" pitchFamily="18" charset="0"/>
                <a:cs typeface="Times New Roman" pitchFamily="18" charset="0"/>
              </a:rPr>
              <a:t> </a:t>
            </a:r>
            <a:r>
              <a:rPr lang="en-US" b="1" dirty="0" err="1" smtClean="0">
                <a:latin typeface="Times New Roman" pitchFamily="18" charset="0"/>
                <a:cs typeface="Times New Roman" pitchFamily="18" charset="0"/>
              </a:rPr>
              <a:t>Tây</a:t>
            </a:r>
            <a:r>
              <a:rPr lang="en-US" b="1" dirty="0" smtClean="0">
                <a:latin typeface="Times New Roman" pitchFamily="18" charset="0"/>
                <a:cs typeface="Times New Roman" pitchFamily="18" charset="0"/>
              </a:rPr>
              <a:t>. </a:t>
            </a:r>
            <a:r>
              <a:rPr lang="en-US" b="1" dirty="0" err="1" smtClean="0">
                <a:latin typeface="Times New Roman" pitchFamily="18" charset="0"/>
                <a:cs typeface="Times New Roman" pitchFamily="18" charset="0"/>
              </a:rPr>
              <a:t>Vậy</a:t>
            </a:r>
            <a:r>
              <a:rPr lang="en-US" b="1" dirty="0" smtClean="0">
                <a:latin typeface="Times New Roman" pitchFamily="18" charset="0"/>
                <a:cs typeface="Times New Roman" pitchFamily="18" charset="0"/>
              </a:rPr>
              <a:t> </a:t>
            </a:r>
            <a:r>
              <a:rPr lang="en-US" b="1" dirty="0" err="1" smtClean="0">
                <a:latin typeface="Times New Roman" pitchFamily="18" charset="0"/>
                <a:cs typeface="Times New Roman" pitchFamily="18" charset="0"/>
              </a:rPr>
              <a:t>lúc</a:t>
            </a:r>
            <a:r>
              <a:rPr lang="en-US" b="1" dirty="0" smtClean="0">
                <a:latin typeface="Times New Roman" pitchFamily="18" charset="0"/>
                <a:cs typeface="Times New Roman" pitchFamily="18" charset="0"/>
              </a:rPr>
              <a:t> </a:t>
            </a:r>
            <a:r>
              <a:rPr lang="en-US" b="1" dirty="0" err="1" smtClean="0">
                <a:latin typeface="Times New Roman" pitchFamily="18" charset="0"/>
                <a:cs typeface="Times New Roman" pitchFamily="18" charset="0"/>
              </a:rPr>
              <a:t>đó</a:t>
            </a:r>
            <a:r>
              <a:rPr lang="en-US" b="1" dirty="0" smtClean="0">
                <a:latin typeface="Times New Roman" pitchFamily="18" charset="0"/>
                <a:cs typeface="Times New Roman" pitchFamily="18" charset="0"/>
              </a:rPr>
              <a:t> </a:t>
            </a:r>
            <a:r>
              <a:rPr lang="en-US" b="1" dirty="0" err="1" smtClean="0">
                <a:latin typeface="Times New Roman" pitchFamily="18" charset="0"/>
                <a:cs typeface="Times New Roman" pitchFamily="18" charset="0"/>
              </a:rPr>
              <a:t>em</a:t>
            </a:r>
            <a:r>
              <a:rPr lang="en-US" b="1" dirty="0" smtClean="0">
                <a:latin typeface="Times New Roman" pitchFamily="18" charset="0"/>
                <a:cs typeface="Times New Roman" pitchFamily="18" charset="0"/>
              </a:rPr>
              <a:t> </a:t>
            </a:r>
            <a:r>
              <a:rPr lang="en-US" b="1" dirty="0" err="1" smtClean="0">
                <a:latin typeface="Times New Roman" pitchFamily="18" charset="0"/>
                <a:cs typeface="Times New Roman" pitchFamily="18" charset="0"/>
              </a:rPr>
              <a:t>sẽ</a:t>
            </a:r>
            <a:r>
              <a:rPr lang="en-US" b="1" dirty="0" smtClean="0">
                <a:latin typeface="Times New Roman" pitchFamily="18" charset="0"/>
                <a:cs typeface="Times New Roman" pitchFamily="18" charset="0"/>
              </a:rPr>
              <a:t> </a:t>
            </a:r>
            <a:r>
              <a:rPr lang="en-US" b="1" dirty="0" err="1" smtClean="0">
                <a:latin typeface="Times New Roman" pitchFamily="18" charset="0"/>
                <a:cs typeface="Times New Roman" pitchFamily="18" charset="0"/>
              </a:rPr>
              <a:t>làm</a:t>
            </a:r>
            <a:r>
              <a:rPr lang="en-US" b="1" dirty="0" smtClean="0">
                <a:latin typeface="Times New Roman" pitchFamily="18" charset="0"/>
                <a:cs typeface="Times New Roman" pitchFamily="18" charset="0"/>
              </a:rPr>
              <a:t> </a:t>
            </a:r>
            <a:r>
              <a:rPr lang="en-US" b="1" dirty="0" err="1" smtClean="0">
                <a:latin typeface="Times New Roman" pitchFamily="18" charset="0"/>
                <a:cs typeface="Times New Roman" pitchFamily="18" charset="0"/>
              </a:rPr>
              <a:t>thế</a:t>
            </a:r>
            <a:r>
              <a:rPr lang="en-US" b="1" dirty="0" smtClean="0">
                <a:latin typeface="Times New Roman" pitchFamily="18" charset="0"/>
                <a:cs typeface="Times New Roman" pitchFamily="18" charset="0"/>
              </a:rPr>
              <a:t> </a:t>
            </a:r>
            <a:r>
              <a:rPr lang="en-US" b="1" dirty="0" err="1" smtClean="0">
                <a:latin typeface="Times New Roman" pitchFamily="18" charset="0"/>
                <a:cs typeface="Times New Roman" pitchFamily="18" charset="0"/>
              </a:rPr>
              <a:t>nào</a:t>
            </a:r>
            <a:r>
              <a:rPr lang="en-US" b="1" dirty="0" smtClean="0">
                <a:latin typeface="Times New Roman" pitchFamily="18" charset="0"/>
                <a:cs typeface="Times New Roman" pitchFamily="18" charset="0"/>
              </a:rPr>
              <a:t>?</a:t>
            </a:r>
            <a:r>
              <a:rPr lang="en-US" dirty="0" smtClean="0"/>
              <a:t/>
            </a:r>
            <a:br>
              <a:rPr lang="en-US" dirty="0" smtClean="0"/>
            </a:br>
            <a:endParaRPr lang="en-US" dirty="0"/>
          </a:p>
        </p:txBody>
      </p:sp>
      <p:sp>
        <p:nvSpPr>
          <p:cNvPr id="4" name="WordArt 2"/>
          <p:cNvSpPr>
            <a:spLocks noChangeArrowheads="1" noChangeShapeType="1" noTextEdit="1"/>
          </p:cNvSpPr>
          <p:nvPr/>
        </p:nvSpPr>
        <p:spPr bwMode="auto">
          <a:xfrm>
            <a:off x="2852056" y="290286"/>
            <a:ext cx="5783943" cy="1103085"/>
          </a:xfrm>
          <a:prstGeom prst="rect">
            <a:avLst/>
          </a:prstGeom>
        </p:spPr>
        <p:txBody>
          <a:bodyPr wrap="none" fromWordArt="1">
            <a:prstTxWarp prst="textWave1">
              <a:avLst>
                <a:gd name="adj1" fmla="val 13005"/>
                <a:gd name="adj2" fmla="val 251"/>
              </a:avLst>
            </a:prstTxWarp>
          </a:bodyPr>
          <a:lstStyle/>
          <a:p>
            <a:r>
              <a:rPr lang="en-US" sz="3200" kern="10" dirty="0" err="1" smtClean="0">
                <a:ln w="9525">
                  <a:solidFill>
                    <a:srgbClr val="0000FF"/>
                  </a:solidFill>
                  <a:round/>
                  <a:headEnd/>
                  <a:tailEnd/>
                </a:ln>
                <a:gradFill rotWithShape="1">
                  <a:gsLst>
                    <a:gs pos="0">
                      <a:srgbClr val="9999FF"/>
                    </a:gs>
                    <a:gs pos="100000">
                      <a:srgbClr val="009999"/>
                    </a:gs>
                  </a:gsLst>
                  <a:lin ang="5400000" scaled="1"/>
                </a:gradFill>
                <a:effectLst>
                  <a:outerShdw dist="53882" dir="2700000" algn="ctr" rotWithShape="0">
                    <a:srgbClr val="C0C0C0">
                      <a:alpha val="75000"/>
                    </a:srgbClr>
                  </a:outerShdw>
                </a:effectLst>
                <a:latin typeface="Times New Roman"/>
                <a:cs typeface="Times New Roman"/>
              </a:rPr>
              <a:t>Tình</a:t>
            </a:r>
            <a:r>
              <a:rPr lang="en-US" sz="3200" kern="10" dirty="0" smtClean="0">
                <a:ln w="9525">
                  <a:solidFill>
                    <a:srgbClr val="0000FF"/>
                  </a:solidFill>
                  <a:round/>
                  <a:headEnd/>
                  <a:tailEnd/>
                </a:ln>
                <a:gradFill rotWithShape="1">
                  <a:gsLst>
                    <a:gs pos="0">
                      <a:srgbClr val="9999FF"/>
                    </a:gs>
                    <a:gs pos="100000">
                      <a:srgbClr val="009999"/>
                    </a:gs>
                  </a:gsLst>
                  <a:lin ang="5400000" scaled="1"/>
                </a:gradFill>
                <a:effectLst>
                  <a:outerShdw dist="53882" dir="2700000" algn="ctr" rotWithShape="0">
                    <a:srgbClr val="C0C0C0">
                      <a:alpha val="75000"/>
                    </a:srgbClr>
                  </a:outerShdw>
                </a:effectLst>
                <a:latin typeface="Times New Roman"/>
                <a:cs typeface="Times New Roman"/>
              </a:rPr>
              <a:t> </a:t>
            </a:r>
            <a:r>
              <a:rPr lang="en-US" sz="3200" kern="10" dirty="0" err="1" smtClean="0">
                <a:ln w="9525">
                  <a:solidFill>
                    <a:srgbClr val="0000FF"/>
                  </a:solidFill>
                  <a:round/>
                  <a:headEnd/>
                  <a:tailEnd/>
                </a:ln>
                <a:gradFill rotWithShape="1">
                  <a:gsLst>
                    <a:gs pos="0">
                      <a:srgbClr val="9999FF"/>
                    </a:gs>
                    <a:gs pos="100000">
                      <a:srgbClr val="009999"/>
                    </a:gs>
                  </a:gsLst>
                  <a:lin ang="5400000" scaled="1"/>
                </a:gradFill>
                <a:effectLst>
                  <a:outerShdw dist="53882" dir="2700000" algn="ctr" rotWithShape="0">
                    <a:srgbClr val="C0C0C0">
                      <a:alpha val="75000"/>
                    </a:srgbClr>
                  </a:outerShdw>
                </a:effectLst>
                <a:latin typeface="Times New Roman"/>
                <a:cs typeface="Times New Roman"/>
              </a:rPr>
              <a:t>huống</a:t>
            </a:r>
            <a:endParaRPr lang="en-US" sz="3200" kern="10" dirty="0">
              <a:ln w="9525">
                <a:solidFill>
                  <a:srgbClr val="0000FF"/>
                </a:solidFill>
                <a:round/>
                <a:headEnd/>
                <a:tailEnd/>
              </a:ln>
              <a:gradFill rotWithShape="1">
                <a:gsLst>
                  <a:gs pos="0">
                    <a:srgbClr val="9999FF"/>
                  </a:gs>
                  <a:gs pos="100000">
                    <a:srgbClr val="009999"/>
                  </a:gs>
                </a:gsLst>
                <a:lin ang="5400000" scaled="1"/>
              </a:gradFill>
              <a:effectLst>
                <a:outerShdw dist="53882" dir="2700000" algn="ctr" rotWithShape="0">
                  <a:srgbClr val="C0C0C0">
                    <a:alpha val="75000"/>
                  </a:srgbClr>
                </a:outerShdw>
              </a:effectLst>
              <a:latin typeface="Times New Roman"/>
              <a:cs typeface="Times New Roman"/>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5" name="Rectangle 1"/>
          <p:cNvSpPr>
            <a:spLocks noChangeArrowheads="1"/>
          </p:cNvSpPr>
          <p:nvPr/>
        </p:nvSpPr>
        <p:spPr bwMode="auto">
          <a:xfrm>
            <a:off x="0" y="0"/>
            <a:ext cx="4817344" cy="52322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nl-NL" sz="28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1. Khái niệm lược đồ trí nhớ</a:t>
            </a:r>
            <a:r>
              <a:rPr kumimoji="0" lang="nl-NL" sz="28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endParaRPr kumimoji="0" lang="nl-NL" sz="2800" b="0" i="0" u="none" strike="noStrike" cap="none" normalizeH="0" baseline="0" dirty="0" smtClean="0">
              <a:ln>
                <a:noFill/>
              </a:ln>
              <a:solidFill>
                <a:schemeClr val="tx1"/>
              </a:solidFill>
              <a:effectLst/>
              <a:latin typeface="Arial" pitchFamily="34" charset="0"/>
              <a:cs typeface="Arial" pitchFamily="34" charset="0"/>
            </a:endParaRPr>
          </a:p>
        </p:txBody>
      </p:sp>
      <p:pic>
        <p:nvPicPr>
          <p:cNvPr id="1027" name="Picture 3" descr="Duyệt quy hoạch chung 1/10.000 Thị xã Sơn Tây - CafeLand.Vn"/>
          <p:cNvPicPr>
            <a:picLocks noChangeAspect="1" noChangeArrowheads="1"/>
          </p:cNvPicPr>
          <p:nvPr/>
        </p:nvPicPr>
        <p:blipFill>
          <a:blip r:embed="rId2"/>
          <a:srcRect/>
          <a:stretch>
            <a:fillRect/>
          </a:stretch>
        </p:blipFill>
        <p:spPr bwMode="auto">
          <a:xfrm>
            <a:off x="5903232" y="188685"/>
            <a:ext cx="5791200" cy="5783943"/>
          </a:xfrm>
          <a:prstGeom prst="rect">
            <a:avLst/>
          </a:prstGeom>
          <a:noFill/>
        </p:spPr>
      </p:pic>
      <p:sp>
        <p:nvSpPr>
          <p:cNvPr id="5" name="Rectangle 1"/>
          <p:cNvSpPr>
            <a:spLocks noChangeArrowheads="1"/>
          </p:cNvSpPr>
          <p:nvPr/>
        </p:nvSpPr>
        <p:spPr bwMode="auto">
          <a:xfrm>
            <a:off x="6495143" y="6103257"/>
            <a:ext cx="3794565" cy="52322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nl-NL" sz="28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Lược</a:t>
            </a:r>
            <a:r>
              <a:rPr kumimoji="0" lang="nl-NL" sz="2800" b="1" i="0" u="none" strike="noStrike" cap="none" normalizeH="0" dirty="0" smtClean="0">
                <a:ln>
                  <a:noFill/>
                </a:ln>
                <a:solidFill>
                  <a:schemeClr val="tx1"/>
                </a:solidFill>
                <a:effectLst/>
                <a:latin typeface="Times New Roman" pitchFamily="18" charset="0"/>
                <a:ea typeface="Calibri" pitchFamily="34" charset="0"/>
                <a:cs typeface="Times New Roman" pitchFamily="18" charset="0"/>
              </a:rPr>
              <a:t> đồ thị xã Sơn Tây</a:t>
            </a:r>
            <a:endParaRPr kumimoji="0" lang="nl-NL" sz="2800" b="0" i="0" u="none" strike="noStrike" cap="none" normalizeH="0" baseline="0" dirty="0" smtClean="0">
              <a:ln>
                <a:noFill/>
              </a:ln>
              <a:solidFill>
                <a:schemeClr val="tx1"/>
              </a:solidFill>
              <a:effectLst/>
              <a:latin typeface="Arial" pitchFamily="34" charset="0"/>
              <a:cs typeface="Arial" pitchFamily="34" charset="0"/>
            </a:endParaRPr>
          </a:p>
        </p:txBody>
      </p:sp>
      <p:sp>
        <p:nvSpPr>
          <p:cNvPr id="98" name="AutoShape 6"/>
          <p:cNvSpPr>
            <a:spLocks noChangeArrowheads="1"/>
          </p:cNvSpPr>
          <p:nvPr/>
        </p:nvSpPr>
        <p:spPr bwMode="auto">
          <a:xfrm>
            <a:off x="0" y="1018949"/>
            <a:ext cx="5664200" cy="3600450"/>
          </a:xfrm>
          <a:prstGeom prst="cloudCallout">
            <a:avLst>
              <a:gd name="adj1" fmla="val 49835"/>
              <a:gd name="adj2" fmla="val 48106"/>
            </a:avLst>
          </a:prstGeom>
          <a:solidFill>
            <a:srgbClr val="FF99CC"/>
          </a:solidFill>
          <a:ln w="9525">
            <a:solidFill>
              <a:schemeClr val="tx1"/>
            </a:solidFill>
            <a:round/>
            <a:headEnd/>
            <a:tailEnd/>
          </a:ln>
        </p:spPr>
        <p:txBody>
          <a:bodyPr wrap="none" anchor="ctr"/>
          <a:lstStyle/>
          <a:p>
            <a:r>
              <a:rPr lang="en-US" sz="2800" dirty="0" err="1" smtClean="0">
                <a:latin typeface="Times New Roman" pitchFamily="18" charset="0"/>
                <a:cs typeface="Times New Roman" pitchFamily="18" charset="0"/>
              </a:rPr>
              <a:t>Kể</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tên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các</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tỉnh</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huyện</a:t>
            </a:r>
            <a:r>
              <a:rPr lang="en-US" sz="2800" dirty="0" smtClean="0">
                <a:latin typeface="Times New Roman" pitchFamily="18" charset="0"/>
                <a:cs typeface="Times New Roman" pitchFamily="18" charset="0"/>
              </a:rPr>
              <a:t>  </a:t>
            </a:r>
          </a:p>
          <a:p>
            <a:r>
              <a:rPr lang="en-US" sz="2800" dirty="0" err="1" smtClean="0">
                <a:latin typeface="Times New Roman" pitchFamily="18" charset="0"/>
                <a:cs typeface="Times New Roman" pitchFamily="18" charset="0"/>
              </a:rPr>
              <a:t>tiếp</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giáp</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với</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thị</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xã</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Sơn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Tây</a:t>
            </a:r>
            <a:r>
              <a:rPr lang="en-US" sz="2800" dirty="0" smtClean="0">
                <a:latin typeface="Times New Roman" pitchFamily="18" charset="0"/>
                <a:cs typeface="Times New Roman" pitchFamily="18" charset="0"/>
              </a:rPr>
              <a:t>.</a:t>
            </a:r>
            <a:endParaRPr lang="en-US" sz="2800" dirty="0">
              <a:latin typeface="Times New Roman" pitchFamily="18" charset="0"/>
              <a:cs typeface="Times New Roman" pitchFamily="18" charset="0"/>
            </a:endParaRPr>
          </a:p>
        </p:txBody>
      </p:sp>
    </p:spTree>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25"/>
                                        </p:tgtEl>
                                        <p:attrNameLst>
                                          <p:attrName>style.visibility</p:attrName>
                                        </p:attrNameLst>
                                      </p:cBhvr>
                                      <p:to>
                                        <p:strVal val="visible"/>
                                      </p:to>
                                    </p:set>
                                    <p:animEffect transition="in" filter="blinds(horizontal)">
                                      <p:cBhvr>
                                        <p:cTn id="7" dur="500"/>
                                        <p:tgtEl>
                                          <p:spTgt spid="1025"/>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1027"/>
                                        </p:tgtEl>
                                        <p:attrNameLst>
                                          <p:attrName>style.visibility</p:attrName>
                                        </p:attrNameLst>
                                      </p:cBhvr>
                                      <p:to>
                                        <p:strVal val="visible"/>
                                      </p:to>
                                    </p:set>
                                    <p:animEffect transition="in" filter="checkerboard(across)">
                                      <p:cBhvr>
                                        <p:cTn id="12" dur="500"/>
                                        <p:tgtEl>
                                          <p:spTgt spid="1027"/>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linds(horizont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98"/>
                                        </p:tgtEl>
                                        <p:attrNameLst>
                                          <p:attrName>style.visibility</p:attrName>
                                        </p:attrNameLst>
                                      </p:cBhvr>
                                      <p:to>
                                        <p:strVal val="visible"/>
                                      </p:to>
                                    </p:set>
                                    <p:animEffect transition="in" filter="blinds(horizontal)">
                                      <p:cBhvr>
                                        <p:cTn id="22" dur="500"/>
                                        <p:tgtEl>
                                          <p:spTgt spid="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5" grpId="0"/>
      <p:bldP spid="5" grpId="0"/>
      <p:bldP spid="9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125029" y="1204686"/>
            <a:ext cx="5544456" cy="3785652"/>
          </a:xfrm>
          <a:prstGeom prst="rect">
            <a:avLst/>
          </a:prstGeom>
          <a:noFill/>
        </p:spPr>
        <p:txBody>
          <a:bodyPr wrap="square" rtlCol="0">
            <a:spAutoFit/>
          </a:bodyPr>
          <a:lstStyle/>
          <a:p>
            <a:r>
              <a:rPr lang="en-US" sz="2400" dirty="0" err="1" smtClean="0">
                <a:latin typeface="Times New Roman" pitchFamily="18" charset="0"/>
                <a:cs typeface="Times New Roman" pitchFamily="18" charset="0"/>
              </a:rPr>
              <a:t>Bằng</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xe</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máy</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chúng</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tôi</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xuất</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phát</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từ</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Hà</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Nội</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đi</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về</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hướng</a:t>
            </a:r>
            <a:r>
              <a:rPr lang="en-US" sz="2400" dirty="0" smtClean="0">
                <a:latin typeface="Times New Roman" pitchFamily="18" charset="0"/>
                <a:cs typeface="Times New Roman" pitchFamily="18" charset="0"/>
              </a:rPr>
              <a:t> Nam </a:t>
            </a:r>
            <a:r>
              <a:rPr lang="en-US" sz="2400" dirty="0" err="1" smtClean="0">
                <a:latin typeface="Times New Roman" pitchFamily="18" charset="0"/>
                <a:cs typeface="Times New Roman" pitchFamily="18" charset="0"/>
              </a:rPr>
              <a:t>dọc</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theo</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quốc</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lộ</a:t>
            </a:r>
            <a:r>
              <a:rPr lang="en-US" sz="2400" dirty="0" smtClean="0">
                <a:latin typeface="Times New Roman" pitchFamily="18" charset="0"/>
                <a:cs typeface="Times New Roman" pitchFamily="18" charset="0"/>
              </a:rPr>
              <a:t> 1 A.  </a:t>
            </a:r>
            <a:r>
              <a:rPr lang="en-US" sz="2400" dirty="0" err="1" smtClean="0">
                <a:latin typeface="Times New Roman" pitchFamily="18" charset="0"/>
                <a:cs typeface="Times New Roman" pitchFamily="18" charset="0"/>
              </a:rPr>
              <a:t>Dừng</a:t>
            </a:r>
            <a:r>
              <a:rPr lang="en-US" sz="2400" dirty="0" smtClean="0">
                <a:latin typeface="Times New Roman" pitchFamily="18" charset="0"/>
                <a:cs typeface="Times New Roman" pitchFamily="18" charset="0"/>
              </a:rPr>
              <a:t> ở </a:t>
            </a:r>
            <a:r>
              <a:rPr lang="en-US" sz="2400" dirty="0" err="1" smtClean="0">
                <a:latin typeface="Times New Roman" pitchFamily="18" charset="0"/>
                <a:cs typeface="Times New Roman" pitchFamily="18" charset="0"/>
              </a:rPr>
              <a:t>một</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trạm</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ven</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đường</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trong</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thành</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phố</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Phủ</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Lý</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Hà</a:t>
            </a:r>
            <a:r>
              <a:rPr lang="en-US" sz="2400" dirty="0" smtClean="0">
                <a:latin typeface="Times New Roman" pitchFamily="18" charset="0"/>
                <a:cs typeface="Times New Roman" pitchFamily="18" charset="0"/>
              </a:rPr>
              <a:t> Nam), </a:t>
            </a:r>
            <a:r>
              <a:rPr lang="en-US" sz="2400" dirty="0" err="1" smtClean="0">
                <a:latin typeface="Times New Roman" pitchFamily="18" charset="0"/>
                <a:cs typeface="Times New Roman" pitchFamily="18" charset="0"/>
              </a:rPr>
              <a:t>sau</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đó</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chúng</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tôi</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tiếp</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tục</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di</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chuyển</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Sau</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hơn</a:t>
            </a:r>
            <a:r>
              <a:rPr lang="en-US" sz="2400" dirty="0" smtClean="0">
                <a:latin typeface="Times New Roman" pitchFamily="18" charset="0"/>
                <a:cs typeface="Times New Roman" pitchFamily="18" charset="0"/>
              </a:rPr>
              <a:t> 3 </a:t>
            </a:r>
            <a:r>
              <a:rPr lang="en-US" sz="2400" dirty="0" err="1" smtClean="0">
                <a:latin typeface="Times New Roman" pitchFamily="18" charset="0"/>
                <a:cs typeface="Times New Roman" pitchFamily="18" charset="0"/>
              </a:rPr>
              <a:t>giờ</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đồng</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hồ</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chúng</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tôi</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đã</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có</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mặt</a:t>
            </a:r>
            <a:r>
              <a:rPr lang="en-US" sz="2400" dirty="0" smtClean="0">
                <a:latin typeface="Times New Roman" pitchFamily="18" charset="0"/>
                <a:cs typeface="Times New Roman" pitchFamily="18" charset="0"/>
              </a:rPr>
              <a:t> ở </a:t>
            </a:r>
            <a:r>
              <a:rPr lang="en-US" sz="2400" dirty="0" err="1" smtClean="0">
                <a:latin typeface="Times New Roman" pitchFamily="18" charset="0"/>
                <a:cs typeface="Times New Roman" pitchFamily="18" charset="0"/>
              </a:rPr>
              <a:t>thành</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phố</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Ninh</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Bình</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Từ</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đây</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theo</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đại</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lộ</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Tràng</a:t>
            </a:r>
            <a:r>
              <a:rPr lang="en-US" sz="2400" dirty="0" smtClean="0">
                <a:latin typeface="Times New Roman" pitchFamily="18" charset="0"/>
                <a:cs typeface="Times New Roman" pitchFamily="18" charset="0"/>
              </a:rPr>
              <a:t> An </a:t>
            </a:r>
            <a:r>
              <a:rPr lang="en-US" sz="2400" dirty="0" err="1" smtClean="0">
                <a:latin typeface="Times New Roman" pitchFamily="18" charset="0"/>
                <a:cs typeface="Times New Roman" pitchFamily="18" charset="0"/>
              </a:rPr>
              <a:t>về</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hướng</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Tây</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khoảng</a:t>
            </a:r>
            <a:r>
              <a:rPr lang="en-US" sz="2400" dirty="0" smtClean="0">
                <a:latin typeface="Times New Roman" pitchFamily="18" charset="0"/>
                <a:cs typeface="Times New Roman" pitchFamily="18" charset="0"/>
              </a:rPr>
              <a:t> 6 km, </a:t>
            </a:r>
            <a:r>
              <a:rPr lang="en-US" sz="2400" dirty="0" err="1" smtClean="0">
                <a:latin typeface="Times New Roman" pitchFamily="18" charset="0"/>
                <a:cs typeface="Times New Roman" pitchFamily="18" charset="0"/>
              </a:rPr>
              <a:t>danh</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thắng</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Tràng</a:t>
            </a:r>
            <a:r>
              <a:rPr lang="en-US" sz="2400" dirty="0" smtClean="0">
                <a:latin typeface="Times New Roman" pitchFamily="18" charset="0"/>
                <a:cs typeface="Times New Roman" pitchFamily="18" charset="0"/>
              </a:rPr>
              <a:t> An </a:t>
            </a:r>
            <a:r>
              <a:rPr lang="en-US" sz="2400" dirty="0" err="1" smtClean="0">
                <a:latin typeface="Times New Roman" pitchFamily="18" charset="0"/>
                <a:cs typeface="Times New Roman" pitchFamily="18" charset="0"/>
              </a:rPr>
              <a:t>hiện</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ra</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trước</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mắt</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chúng</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tôi</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với</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khung</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cảnh</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thật</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đẹp</a:t>
            </a:r>
            <a:r>
              <a:rPr lang="en-US" sz="2400" dirty="0" smtClean="0">
                <a:latin typeface="Times New Roman" pitchFamily="18" charset="0"/>
                <a:cs typeface="Times New Roman" pitchFamily="18" charset="0"/>
              </a:rPr>
              <a:t>.</a:t>
            </a:r>
            <a:endParaRPr lang="en-US" sz="2400" dirty="0">
              <a:latin typeface="Times New Roman" pitchFamily="18" charset="0"/>
              <a:cs typeface="Times New Roman" pitchFamily="18" charset="0"/>
            </a:endParaRPr>
          </a:p>
        </p:txBody>
      </p:sp>
      <p:sp>
        <p:nvSpPr>
          <p:cNvPr id="4" name="AutoShape 6"/>
          <p:cNvSpPr>
            <a:spLocks noChangeArrowheads="1"/>
          </p:cNvSpPr>
          <p:nvPr/>
        </p:nvSpPr>
        <p:spPr bwMode="auto">
          <a:xfrm>
            <a:off x="435429" y="1251178"/>
            <a:ext cx="4542972" cy="3103108"/>
          </a:xfrm>
          <a:prstGeom prst="cloudCallout">
            <a:avLst>
              <a:gd name="adj1" fmla="val 69113"/>
              <a:gd name="adj2" fmla="val 3672"/>
            </a:avLst>
          </a:prstGeom>
          <a:solidFill>
            <a:srgbClr val="FF99CC"/>
          </a:solidFill>
          <a:ln w="9525">
            <a:solidFill>
              <a:schemeClr val="tx1"/>
            </a:solidFill>
            <a:round/>
            <a:headEnd/>
            <a:tailEnd/>
          </a:ln>
        </p:spPr>
        <p:txBody>
          <a:bodyPr wrap="none" anchor="ctr"/>
          <a:lstStyle/>
          <a:p>
            <a:endParaRPr lang="en-US" sz="2400" dirty="0">
              <a:latin typeface="Times New Roman" pitchFamily="18" charset="0"/>
              <a:cs typeface="Times New Roman" pitchFamily="18" charset="0"/>
            </a:endParaRPr>
          </a:p>
        </p:txBody>
      </p:sp>
      <p:sp>
        <p:nvSpPr>
          <p:cNvPr id="5" name="TextBox 4"/>
          <p:cNvSpPr txBox="1"/>
          <p:nvPr/>
        </p:nvSpPr>
        <p:spPr>
          <a:xfrm>
            <a:off x="1059543" y="1901372"/>
            <a:ext cx="3541485" cy="1477328"/>
          </a:xfrm>
          <a:prstGeom prst="rect">
            <a:avLst/>
          </a:prstGeom>
          <a:noFill/>
        </p:spPr>
        <p:txBody>
          <a:bodyPr wrap="square" rtlCol="0">
            <a:spAutoFit/>
          </a:bodyPr>
          <a:lstStyle/>
          <a:p>
            <a:r>
              <a:rPr lang="en-US" sz="2400" dirty="0" err="1" smtClean="0">
                <a:latin typeface="Times New Roman" pitchFamily="18" charset="0"/>
                <a:cs typeface="Times New Roman" pitchFamily="18" charset="0"/>
              </a:rPr>
              <a:t>Hãy</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vẽ</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lại</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hành</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trình</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của</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chuyến</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đi</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được</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miêu</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tả</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trong</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đoạn</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văn</a:t>
            </a:r>
            <a:r>
              <a:rPr lang="en-US" sz="2400" dirty="0" smtClean="0">
                <a:latin typeface="Times New Roman" pitchFamily="18" charset="0"/>
                <a:cs typeface="Times New Roman" pitchFamily="18" charset="0"/>
              </a:rPr>
              <a:t> </a:t>
            </a:r>
            <a:r>
              <a:rPr lang="en-US" sz="2400" dirty="0" smtClean="0">
                <a:latin typeface="Times New Roman" pitchFamily="18" charset="0"/>
                <a:cs typeface="Times New Roman" pitchFamily="18" charset="0"/>
              </a:rPr>
              <a:t>?.</a:t>
            </a:r>
            <a:endParaRPr lang="en-US" sz="2400" dirty="0" smtClean="0">
              <a:latin typeface="Times New Roman" pitchFamily="18" charset="0"/>
              <a:cs typeface="Times New Roman" pitchFamily="18" charset="0"/>
            </a:endParaRPr>
          </a:p>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linds(horizontal)">
                                      <p:cBhvr>
                                        <p:cTn id="12" dur="500"/>
                                        <p:tgtEl>
                                          <p:spTgt spid="4"/>
                                        </p:tgtEl>
                                      </p:cBhvr>
                                    </p:animEffect>
                                  </p:childTnLst>
                                </p:cTn>
                              </p:par>
                              <p:par>
                                <p:cTn id="13" presetID="3" presetClass="entr" presetSubtype="1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linds(horizontal)">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Bản đồ đường đi từ Hà Nội đến Tràng An, Ninh Bình: Cách di chuyển từ Hà Nội tới Tràng An du lịch"/>
          <p:cNvPicPr>
            <a:picLocks noChangeAspect="1" noChangeArrowheads="1"/>
          </p:cNvPicPr>
          <p:nvPr/>
        </p:nvPicPr>
        <p:blipFill>
          <a:blip r:embed="rId2"/>
          <a:srcRect/>
          <a:stretch>
            <a:fillRect/>
          </a:stretch>
        </p:blipFill>
        <p:spPr bwMode="auto">
          <a:xfrm>
            <a:off x="1567544" y="537027"/>
            <a:ext cx="8998856" cy="5467048"/>
          </a:xfrm>
          <a:prstGeom prst="rect">
            <a:avLst/>
          </a:prstGeom>
          <a:noFill/>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p:cNvPicPr>
            <a:picLocks noChangeAspect="1" noChangeArrowheads="1"/>
          </p:cNvPicPr>
          <p:nvPr/>
        </p:nvPicPr>
        <p:blipFill>
          <a:blip r:embed="rId2"/>
          <a:srcRect/>
          <a:stretch>
            <a:fillRect/>
          </a:stretch>
        </p:blipFill>
        <p:spPr bwMode="auto">
          <a:xfrm>
            <a:off x="2857499" y="1014413"/>
            <a:ext cx="7229929" cy="5390550"/>
          </a:xfrm>
          <a:prstGeom prst="rect">
            <a:avLst/>
          </a:prstGeom>
          <a:noFill/>
          <a:ln w="9525">
            <a:noFill/>
            <a:miter lim="800000"/>
            <a:headEnd/>
            <a:tailEnd/>
          </a:ln>
          <a:effectLst/>
        </p:spPr>
      </p:pic>
      <p:sp>
        <p:nvSpPr>
          <p:cNvPr id="3" name="Rectangle 1"/>
          <p:cNvSpPr>
            <a:spLocks noChangeArrowheads="1"/>
          </p:cNvSpPr>
          <p:nvPr/>
        </p:nvSpPr>
        <p:spPr bwMode="auto">
          <a:xfrm>
            <a:off x="174172" y="246743"/>
            <a:ext cx="4817344" cy="52322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nl-NL" sz="28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1. Khái niệm lược đồ trí nhớ</a:t>
            </a:r>
            <a:r>
              <a:rPr kumimoji="0" lang="nl-NL" sz="28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endParaRPr kumimoji="0" lang="nl-NL" sz="28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24578"/>
                                        </p:tgtEl>
                                        <p:attrNameLst>
                                          <p:attrName>style.visibility</p:attrName>
                                        </p:attrNameLst>
                                      </p:cBhvr>
                                      <p:to>
                                        <p:strVal val="visible"/>
                                      </p:to>
                                    </p:set>
                                    <p:animEffect transition="in" filter="blinds(horizontal)">
                                      <p:cBhvr>
                                        <p:cTn id="12" dur="500"/>
                                        <p:tgtEl>
                                          <p:spTgt spid="245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body" sz="half" idx="1"/>
          </p:nvPr>
        </p:nvSpPr>
        <p:spPr>
          <a:xfrm>
            <a:off x="284239" y="284390"/>
            <a:ext cx="9808633" cy="600075"/>
          </a:xfrm>
        </p:spPr>
        <p:txBody>
          <a:bodyPr/>
          <a:lstStyle/>
          <a:p>
            <a:pPr marL="0" lvl="0" indent="0" algn="just" fontAlgn="base">
              <a:lnSpc>
                <a:spcPct val="100000"/>
              </a:lnSpc>
              <a:spcBef>
                <a:spcPct val="0"/>
              </a:spcBef>
              <a:spcAft>
                <a:spcPct val="0"/>
              </a:spcAft>
              <a:buNone/>
            </a:pPr>
            <a:r>
              <a:rPr lang="nl-NL" b="1" dirty="0" smtClean="0">
                <a:latin typeface="Times New Roman" pitchFamily="18" charset="0"/>
                <a:ea typeface="Calibri" pitchFamily="34" charset="0"/>
                <a:cs typeface="Times New Roman" pitchFamily="18" charset="0"/>
              </a:rPr>
              <a:t>1. Khái niệm lược đồ trí nhớ</a:t>
            </a:r>
            <a:r>
              <a:rPr lang="nl-NL" dirty="0" smtClean="0">
                <a:latin typeface="Times New Roman" pitchFamily="18" charset="0"/>
                <a:ea typeface="Calibri" pitchFamily="34" charset="0"/>
                <a:cs typeface="Times New Roman" pitchFamily="18" charset="0"/>
              </a:rPr>
              <a:t>:  </a:t>
            </a:r>
            <a:endParaRPr lang="nl-NL" dirty="0" smtClean="0">
              <a:latin typeface="Arial" pitchFamily="34" charset="0"/>
              <a:cs typeface="Arial" pitchFamily="34" charset="0"/>
            </a:endParaRPr>
          </a:p>
        </p:txBody>
      </p:sp>
      <p:sp>
        <p:nvSpPr>
          <p:cNvPr id="8198" name="AutoShape 6"/>
          <p:cNvSpPr>
            <a:spLocks noChangeArrowheads="1"/>
          </p:cNvSpPr>
          <p:nvPr/>
        </p:nvSpPr>
        <p:spPr bwMode="auto">
          <a:xfrm>
            <a:off x="6923314" y="1291772"/>
            <a:ext cx="4978400" cy="2191657"/>
          </a:xfrm>
          <a:prstGeom prst="cloudCallout">
            <a:avLst>
              <a:gd name="adj1" fmla="val -62657"/>
              <a:gd name="adj2" fmla="val 43671"/>
            </a:avLst>
          </a:prstGeom>
          <a:solidFill>
            <a:srgbClr val="FF99CC"/>
          </a:solidFill>
          <a:ln w="9525">
            <a:solidFill>
              <a:schemeClr val="tx1"/>
            </a:solidFill>
            <a:round/>
            <a:headEnd/>
            <a:tailEnd/>
          </a:ln>
        </p:spPr>
        <p:txBody>
          <a:bodyPr wrap="none" anchor="ctr"/>
          <a:lstStyle/>
          <a:p>
            <a:r>
              <a:rPr lang="vi-VN" sz="2800" b="1" dirty="0" smtClean="0">
                <a:latin typeface="Times New Roman" pitchFamily="18" charset="0"/>
                <a:cs typeface="Times New Roman" pitchFamily="18" charset="0"/>
              </a:rPr>
              <a:t>Thế nào là lược đồ trí nhớ ?</a:t>
            </a:r>
            <a:endParaRPr lang="en-US" sz="2800" b="1" dirty="0">
              <a:latin typeface="Times New Roman" pitchFamily="18" charset="0"/>
              <a:cs typeface="Times New Roman" pitchFamily="18" charset="0"/>
            </a:endParaRPr>
          </a:p>
        </p:txBody>
      </p:sp>
      <p:sp>
        <p:nvSpPr>
          <p:cNvPr id="9" name="Rectangle 1"/>
          <p:cNvSpPr>
            <a:spLocks noChangeArrowheads="1"/>
          </p:cNvSpPr>
          <p:nvPr/>
        </p:nvSpPr>
        <p:spPr bwMode="auto">
          <a:xfrm>
            <a:off x="449943" y="2235201"/>
            <a:ext cx="5304971" cy="120032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r>
              <a:rPr lang="vi-VN" sz="2400" dirty="0" smtClean="0">
                <a:latin typeface="Times New Roman" pitchFamily="18" charset="0"/>
                <a:cs typeface="Times New Roman" pitchFamily="18" charset="0"/>
              </a:rPr>
              <a:t>Lược đ</a:t>
            </a:r>
            <a:r>
              <a:rPr lang="en-US" sz="2400" dirty="0" smtClean="0">
                <a:latin typeface="Times New Roman" pitchFamily="18" charset="0"/>
                <a:cs typeface="Times New Roman" pitchFamily="18" charset="0"/>
              </a:rPr>
              <a:t>ồ</a:t>
            </a:r>
            <a:r>
              <a:rPr lang="vi-VN" sz="2400" dirty="0" smtClean="0">
                <a:latin typeface="Times New Roman" pitchFamily="18" charset="0"/>
                <a:cs typeface="Times New Roman" pitchFamily="18" charset="0"/>
              </a:rPr>
              <a:t> trí nhớ là </a:t>
            </a:r>
            <a:r>
              <a:rPr lang="en-US" sz="2400" dirty="0" err="1" smtClean="0">
                <a:latin typeface="Times New Roman" pitchFamily="18" charset="0"/>
                <a:cs typeface="Times New Roman" pitchFamily="18" charset="0"/>
              </a:rPr>
              <a:t>hình</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ảnh</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về</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một</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địa</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điểm</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hoặc</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một</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khu</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vực</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cụ</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thể</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trong</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tâm</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trí</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của</a:t>
            </a:r>
            <a:r>
              <a:rPr lang="en-US" sz="2400" dirty="0" smtClean="0">
                <a:latin typeface="Times New Roman" pitchFamily="18" charset="0"/>
                <a:cs typeface="Times New Roman" pitchFamily="18" charset="0"/>
              </a:rPr>
              <a:t> con </a:t>
            </a:r>
            <a:r>
              <a:rPr lang="en-US" sz="2400" dirty="0" err="1" smtClean="0">
                <a:latin typeface="Times New Roman" pitchFamily="18" charset="0"/>
                <a:cs typeface="Times New Roman" pitchFamily="18" charset="0"/>
              </a:rPr>
              <a:t>người</a:t>
            </a:r>
            <a:r>
              <a:rPr lang="en-US" sz="2400" dirty="0" smtClean="0">
                <a:latin typeface="Times New Roman" pitchFamily="18" charset="0"/>
                <a:cs typeface="Times New Roman" pitchFamily="18" charset="0"/>
              </a:rPr>
              <a:t>.</a:t>
            </a:r>
            <a:endParaRPr lang="en-US" sz="2400" dirty="0">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ntr" presetSubtype="0" fill="hold" grpId="0" nodeType="afterEffect">
                                  <p:stCondLst>
                                    <p:cond delay="0"/>
                                  </p:stCondLst>
                                  <p:iterate type="lt">
                                    <p:tmPct val="50000"/>
                                  </p:iterate>
                                  <p:childTnLst>
                                    <p:set>
                                      <p:cBhvr>
                                        <p:cTn id="6" dur="1" fill="hold">
                                          <p:stCondLst>
                                            <p:cond delay="0"/>
                                          </p:stCondLst>
                                        </p:cTn>
                                        <p:tgtEl>
                                          <p:spTgt spid="8194">
                                            <p:txEl>
                                              <p:pRg st="0" end="0"/>
                                            </p:txEl>
                                          </p:spTgt>
                                        </p:tgtEl>
                                        <p:attrNameLst>
                                          <p:attrName>style.visibility</p:attrName>
                                        </p:attrNameLst>
                                      </p:cBhvr>
                                      <p:to>
                                        <p:strVal val="visible"/>
                                      </p:to>
                                    </p:set>
                                    <p:anim calcmode="discrete" valueType="clr">
                                      <p:cBhvr override="childStyle">
                                        <p:cTn id="7" dur="80"/>
                                        <p:tgtEl>
                                          <p:spTgt spid="8194">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8194">
                                            <p:txEl>
                                              <p:pRg st="0" end="0"/>
                                            </p:txEl>
                                          </p:spTgt>
                                        </p:tgtEl>
                                        <p:attrNameLst>
                                          <p:attrName>fillcolor</p:attrName>
                                        </p:attrNameLst>
                                      </p:cBhvr>
                                      <p:tavLst>
                                        <p:tav tm="0">
                                          <p:val>
                                            <p:clrVal>
                                              <a:schemeClr val="accent2"/>
                                            </p:clrVal>
                                          </p:val>
                                        </p:tav>
                                        <p:tav tm="50000">
                                          <p:val>
                                            <p:clrVal>
                                              <a:schemeClr val="hlink"/>
                                            </p:clrVal>
                                          </p:val>
                                        </p:tav>
                                      </p:tavLst>
                                    </p:anim>
                                    <p:set>
                                      <p:cBhvr>
                                        <p:cTn id="9" dur="80"/>
                                        <p:tgtEl>
                                          <p:spTgt spid="8194">
                                            <p:txEl>
                                              <p:pRg st="0" end="0"/>
                                            </p:txEl>
                                          </p:spTgt>
                                        </p:tgtEl>
                                        <p:attrNameLst>
                                          <p:attrName>fill.type</p:attrName>
                                        </p:attrNameLst>
                                      </p:cBhvr>
                                      <p:to>
                                        <p:strVal val="solid"/>
                                      </p:to>
                                    </p:set>
                                  </p:childTnLst>
                                </p:cTn>
                              </p:par>
                            </p:childTnLst>
                          </p:cTn>
                        </p:par>
                        <p:par>
                          <p:cTn id="10" fill="hold">
                            <p:stCondLst>
                              <p:cond delay="960"/>
                            </p:stCondLst>
                            <p:childTnLst>
                              <p:par>
                                <p:cTn id="11" presetID="5" presetClass="entr" presetSubtype="10" fill="hold" grpId="0" nodeType="afterEffect">
                                  <p:stCondLst>
                                    <p:cond delay="0"/>
                                  </p:stCondLst>
                                  <p:childTnLst>
                                    <p:set>
                                      <p:cBhvr>
                                        <p:cTn id="12" dur="1" fill="hold">
                                          <p:stCondLst>
                                            <p:cond delay="0"/>
                                          </p:stCondLst>
                                        </p:cTn>
                                        <p:tgtEl>
                                          <p:spTgt spid="8198"/>
                                        </p:tgtEl>
                                        <p:attrNameLst>
                                          <p:attrName>style.visibility</p:attrName>
                                        </p:attrNameLst>
                                      </p:cBhvr>
                                      <p:to>
                                        <p:strVal val="visible"/>
                                      </p:to>
                                    </p:set>
                                    <p:animEffect transition="in" filter="checkerboard(across)">
                                      <p:cBhvr>
                                        <p:cTn id="13" dur="1000"/>
                                        <p:tgtEl>
                                          <p:spTgt spid="8198"/>
                                        </p:tgtEl>
                                      </p:cBhvr>
                                    </p:animEffect>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linds(horizontal)">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4" grpId="0" build="p" autoUpdateAnimBg="0"/>
      <p:bldP spid="8198" grpId="0" bldLvl="0" animBg="1" autoUpdateAnimBg="0"/>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body" sz="half" idx="1"/>
          </p:nvPr>
        </p:nvSpPr>
        <p:spPr>
          <a:xfrm>
            <a:off x="255211" y="211819"/>
            <a:ext cx="9808633" cy="600075"/>
          </a:xfrm>
        </p:spPr>
        <p:txBody>
          <a:bodyPr/>
          <a:lstStyle/>
          <a:p>
            <a:pPr marL="0" lvl="0" indent="0" algn="just" fontAlgn="base">
              <a:lnSpc>
                <a:spcPct val="100000"/>
              </a:lnSpc>
              <a:spcBef>
                <a:spcPct val="0"/>
              </a:spcBef>
              <a:spcAft>
                <a:spcPct val="0"/>
              </a:spcAft>
              <a:buNone/>
            </a:pPr>
            <a:r>
              <a:rPr lang="nl-NL" b="1" dirty="0" smtClean="0">
                <a:latin typeface="Times New Roman" pitchFamily="18" charset="0"/>
                <a:ea typeface="Calibri" pitchFamily="34" charset="0"/>
                <a:cs typeface="Times New Roman" pitchFamily="18" charset="0"/>
              </a:rPr>
              <a:t>1. Khái niệm lược đồ trí nhớ</a:t>
            </a:r>
            <a:r>
              <a:rPr lang="nl-NL" dirty="0" smtClean="0">
                <a:latin typeface="Times New Roman" pitchFamily="18" charset="0"/>
                <a:ea typeface="Calibri" pitchFamily="34" charset="0"/>
                <a:cs typeface="Times New Roman" pitchFamily="18" charset="0"/>
              </a:rPr>
              <a:t>:  </a:t>
            </a:r>
            <a:endParaRPr lang="nl-NL" dirty="0" smtClean="0">
              <a:latin typeface="Arial" pitchFamily="34" charset="0"/>
              <a:cs typeface="Arial" pitchFamily="34" charset="0"/>
            </a:endParaRPr>
          </a:p>
        </p:txBody>
      </p:sp>
      <p:sp>
        <p:nvSpPr>
          <p:cNvPr id="8198" name="AutoShape 6"/>
          <p:cNvSpPr>
            <a:spLocks noChangeArrowheads="1"/>
          </p:cNvSpPr>
          <p:nvPr/>
        </p:nvSpPr>
        <p:spPr bwMode="auto">
          <a:xfrm>
            <a:off x="6473372" y="2685144"/>
            <a:ext cx="4978400" cy="2191657"/>
          </a:xfrm>
          <a:prstGeom prst="cloudCallout">
            <a:avLst>
              <a:gd name="adj1" fmla="val -62657"/>
              <a:gd name="adj2" fmla="val 43671"/>
            </a:avLst>
          </a:prstGeom>
          <a:solidFill>
            <a:srgbClr val="FF99CC"/>
          </a:solidFill>
          <a:ln w="9525">
            <a:solidFill>
              <a:schemeClr val="tx1"/>
            </a:solidFill>
            <a:round/>
            <a:headEnd/>
            <a:tailEnd/>
          </a:ln>
        </p:spPr>
        <p:txBody>
          <a:bodyPr wrap="none" anchor="ctr"/>
          <a:lstStyle/>
          <a:p>
            <a:r>
              <a:rPr lang="vi-VN" sz="2800" b="1" dirty="0" smtClean="0">
                <a:latin typeface="Times New Roman" pitchFamily="18" charset="0"/>
                <a:cs typeface="Times New Roman" pitchFamily="18" charset="0"/>
              </a:rPr>
              <a:t>Lược đồ trí nhớ có </a:t>
            </a:r>
            <a:endParaRPr lang="en-US" sz="2800" b="1" dirty="0" smtClean="0">
              <a:latin typeface="Times New Roman" pitchFamily="18" charset="0"/>
              <a:cs typeface="Times New Roman" pitchFamily="18" charset="0"/>
            </a:endParaRPr>
          </a:p>
          <a:p>
            <a:r>
              <a:rPr lang="vi-VN" sz="2800" b="1" dirty="0" smtClean="0">
                <a:latin typeface="Times New Roman" pitchFamily="18" charset="0"/>
                <a:cs typeface="Times New Roman" pitchFamily="18" charset="0"/>
              </a:rPr>
              <a:t>tác dụng gì trong</a:t>
            </a:r>
            <a:endParaRPr lang="en-US" sz="2800" b="1" dirty="0" smtClean="0">
              <a:latin typeface="Times New Roman" pitchFamily="18" charset="0"/>
              <a:cs typeface="Times New Roman" pitchFamily="18" charset="0"/>
            </a:endParaRPr>
          </a:p>
          <a:p>
            <a:r>
              <a:rPr lang="vi-VN" sz="2800" b="1" dirty="0" smtClean="0">
                <a:latin typeface="Times New Roman" pitchFamily="18" charset="0"/>
                <a:cs typeface="Times New Roman" pitchFamily="18" charset="0"/>
              </a:rPr>
              <a:t> cuộc sống?</a:t>
            </a:r>
            <a:endParaRPr lang="en-US" sz="2800" b="1" dirty="0">
              <a:latin typeface="Times New Roman" pitchFamily="18" charset="0"/>
              <a:cs typeface="Times New Roman" pitchFamily="18" charset="0"/>
            </a:endParaRPr>
          </a:p>
        </p:txBody>
      </p:sp>
      <p:sp>
        <p:nvSpPr>
          <p:cNvPr id="9" name="Rectangle 1"/>
          <p:cNvSpPr>
            <a:spLocks noChangeArrowheads="1"/>
          </p:cNvSpPr>
          <p:nvPr/>
        </p:nvSpPr>
        <p:spPr bwMode="auto">
          <a:xfrm>
            <a:off x="464457" y="812801"/>
            <a:ext cx="5304971" cy="230832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r>
              <a:rPr lang="en-US" sz="2400" dirty="0" smtClean="0">
                <a:latin typeface="Times New Roman" pitchFamily="18" charset="0"/>
                <a:cs typeface="Times New Roman" pitchFamily="18" charset="0"/>
              </a:rPr>
              <a:t>- </a:t>
            </a:r>
            <a:r>
              <a:rPr lang="vi-VN" sz="2400" dirty="0" smtClean="0">
                <a:latin typeface="Times New Roman" pitchFamily="18" charset="0"/>
                <a:cs typeface="Times New Roman" pitchFamily="18" charset="0"/>
              </a:rPr>
              <a:t>Lược đ</a:t>
            </a:r>
            <a:r>
              <a:rPr lang="en-US" sz="2400" dirty="0" smtClean="0">
                <a:latin typeface="Times New Roman" pitchFamily="18" charset="0"/>
                <a:cs typeface="Times New Roman" pitchFamily="18" charset="0"/>
              </a:rPr>
              <a:t>ồ</a:t>
            </a:r>
            <a:r>
              <a:rPr lang="vi-VN" sz="2400" dirty="0" smtClean="0">
                <a:latin typeface="Times New Roman" pitchFamily="18" charset="0"/>
                <a:cs typeface="Times New Roman" pitchFamily="18" charset="0"/>
              </a:rPr>
              <a:t> trí nhớ là những thông tin không gian về thế giới được giữ lại trong trí óc con người. Lược đồ trí nhớ được đặc trưng bởi sự đánh dấu các địa điềm mà một người từng gặp, từng đến,...</a:t>
            </a:r>
            <a:endParaRPr lang="en-US" sz="2400" dirty="0" smtClean="0">
              <a:latin typeface="Times New Roman" pitchFamily="18" charset="0"/>
              <a:cs typeface="Times New Roman" pitchFamily="18" charset="0"/>
            </a:endParaRPr>
          </a:p>
          <a:p>
            <a:r>
              <a:rPr lang="vi-VN" sz="2400" dirty="0" smtClean="0">
                <a:latin typeface="Times New Roman" pitchFamily="18" charset="0"/>
                <a:cs typeface="Times New Roman" pitchFamily="18" charset="0"/>
              </a:rPr>
              <a:t> </a:t>
            </a:r>
            <a:endParaRPr lang="en-US" sz="2400" dirty="0">
              <a:latin typeface="Times New Roman" pitchFamily="18" charset="0"/>
              <a:cs typeface="Times New Roman" pitchFamily="18" charset="0"/>
            </a:endParaRPr>
          </a:p>
        </p:txBody>
      </p:sp>
      <p:sp>
        <p:nvSpPr>
          <p:cNvPr id="5" name="Rectangle 4"/>
          <p:cNvSpPr/>
          <p:nvPr/>
        </p:nvSpPr>
        <p:spPr>
          <a:xfrm>
            <a:off x="507999" y="2851221"/>
            <a:ext cx="5225143" cy="3416320"/>
          </a:xfrm>
          <a:prstGeom prst="rect">
            <a:avLst/>
          </a:prstGeom>
        </p:spPr>
        <p:txBody>
          <a:bodyPr wrap="square">
            <a:spAutoFit/>
          </a:bodyPr>
          <a:lstStyle/>
          <a:p>
            <a:r>
              <a:rPr lang="vi-VN" sz="2400" dirty="0" smtClean="0">
                <a:latin typeface="+mj-lt"/>
              </a:rPr>
              <a:t>- </a:t>
            </a:r>
            <a:r>
              <a:rPr lang="en-US" sz="2400" dirty="0" err="1" smtClean="0">
                <a:latin typeface="Times New Roman" pitchFamily="18" charset="0"/>
                <a:cs typeface="Times New Roman" pitchFamily="18" charset="0"/>
              </a:rPr>
              <a:t>Tác</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dụng</a:t>
            </a:r>
            <a:r>
              <a:rPr lang="en-US" sz="2400" dirty="0" smtClean="0">
                <a:latin typeface="Times New Roman" pitchFamily="18" charset="0"/>
                <a:cs typeface="Times New Roman" pitchFamily="18" charset="0"/>
              </a:rPr>
              <a:t>: </a:t>
            </a:r>
          </a:p>
          <a:p>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Giúp</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chúng</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ta</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định</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hướng</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di</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chuyển</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từ</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nơi</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này</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đến</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nơi</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khác</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bằng</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cách</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vẽ</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phác</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họa</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tuyến</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đường</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đi</a:t>
            </a:r>
            <a:r>
              <a:rPr lang="en-US" sz="2400" dirty="0" smtClean="0">
                <a:latin typeface="Times New Roman" pitchFamily="18" charset="0"/>
                <a:cs typeface="Times New Roman" pitchFamily="18" charset="0"/>
              </a:rPr>
              <a:t>.</a:t>
            </a:r>
          </a:p>
          <a:p>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Giúp</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chúng</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ta</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hiểu</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về</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thế</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giới</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xung</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quanh</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sắp</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xếp</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không</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gian</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và</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thể</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hiện</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lại</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các</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đối</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tượng</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phác</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họa</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hình</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ảnh</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của</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một</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địa</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điểm</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một</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hành</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trình</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hoặc</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một</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vùng</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nào</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đó</a:t>
            </a:r>
            <a:r>
              <a:rPr lang="en-US" sz="2400" dirty="0" smtClean="0">
                <a:latin typeface="Times New Roman" pitchFamily="18" charset="0"/>
                <a:cs typeface="Times New Roman" pitchFamily="18" charset="0"/>
              </a:rPr>
              <a:t>.</a:t>
            </a:r>
            <a:endParaRPr lang="en-US" sz="2400" dirty="0">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198"/>
                                        </p:tgtEl>
                                        <p:attrNameLst>
                                          <p:attrName>style.visibility</p:attrName>
                                        </p:attrNameLst>
                                      </p:cBhvr>
                                      <p:to>
                                        <p:strVal val="visible"/>
                                      </p:to>
                                    </p:set>
                                    <p:animEffect transition="in" filter="blinds(horizontal)">
                                      <p:cBhvr>
                                        <p:cTn id="7" dur="500"/>
                                        <p:tgtEl>
                                          <p:spTgt spid="8198"/>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ox(i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8" grpId="0" animBg="1"/>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a:spLocks noGrp="1" noChangeArrowheads="1"/>
          </p:cNvSpPr>
          <p:nvPr>
            <p:ph type="body" sz="half" idx="1"/>
          </p:nvPr>
        </p:nvSpPr>
        <p:spPr>
          <a:xfrm>
            <a:off x="298754" y="304800"/>
            <a:ext cx="8946846" cy="624114"/>
          </a:xfrm>
        </p:spPr>
        <p:txBody>
          <a:bodyPr>
            <a:noAutofit/>
          </a:bodyPr>
          <a:lstStyle/>
          <a:p>
            <a:pPr>
              <a:buNone/>
            </a:pPr>
            <a:r>
              <a:rPr lang="nl-NL" b="1" dirty="0" smtClean="0">
                <a:latin typeface="Times New Roman" pitchFamily="18" charset="0"/>
                <a:cs typeface="Times New Roman" pitchFamily="18" charset="0"/>
              </a:rPr>
              <a:t>2. </a:t>
            </a:r>
            <a:r>
              <a:rPr lang="nl-NL" b="1" dirty="0" smtClean="0">
                <a:latin typeface="Times New Roman" pitchFamily="18" charset="0"/>
                <a:cs typeface="Times New Roman" pitchFamily="18" charset="0"/>
              </a:rPr>
              <a:t>Phác thảo lược </a:t>
            </a:r>
            <a:r>
              <a:rPr lang="nl-NL" b="1" dirty="0" smtClean="0">
                <a:latin typeface="Times New Roman" pitchFamily="18" charset="0"/>
                <a:cs typeface="Times New Roman" pitchFamily="18" charset="0"/>
              </a:rPr>
              <a:t>đồ trí </a:t>
            </a:r>
            <a:r>
              <a:rPr lang="nl-NL" b="1" dirty="0" smtClean="0">
                <a:latin typeface="Times New Roman" pitchFamily="18" charset="0"/>
                <a:cs typeface="Times New Roman" pitchFamily="18" charset="0"/>
              </a:rPr>
              <a:t>nhớ:</a:t>
            </a:r>
            <a:r>
              <a:rPr lang="nl-NL" dirty="0" smtClean="0">
                <a:latin typeface="Times New Roman" pitchFamily="18" charset="0"/>
                <a:cs typeface="Times New Roman" pitchFamily="18" charset="0"/>
              </a:rPr>
              <a:t>  </a:t>
            </a:r>
            <a:endParaRPr lang="en-US" dirty="0" smtClean="0">
              <a:latin typeface="Times New Roman" pitchFamily="18" charset="0"/>
              <a:cs typeface="Times New Roman" pitchFamily="18" charset="0"/>
            </a:endParaRPr>
          </a:p>
        </p:txBody>
      </p:sp>
      <p:sp>
        <p:nvSpPr>
          <p:cNvPr id="6" name="Rectangle 1"/>
          <p:cNvSpPr>
            <a:spLocks noChangeArrowheads="1"/>
          </p:cNvSpPr>
          <p:nvPr/>
        </p:nvSpPr>
        <p:spPr bwMode="auto">
          <a:xfrm>
            <a:off x="2540000" y="827314"/>
            <a:ext cx="7387771" cy="46166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nl-NL" sz="2400" b="0" i="1"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Hoàn thành bảng sau về chuyến đi từ Hà Nội về Tràng An:</a:t>
            </a:r>
            <a:endParaRPr kumimoji="0" lang="nl-NL" sz="2400" b="0" i="0" u="none" strike="noStrike" cap="none" normalizeH="0" baseline="0" dirty="0" smtClean="0">
              <a:ln>
                <a:noFill/>
              </a:ln>
              <a:solidFill>
                <a:schemeClr val="tx1"/>
              </a:solidFill>
              <a:effectLst/>
              <a:latin typeface="Arial" pitchFamily="34" charset="0"/>
              <a:cs typeface="Arial" pitchFamily="34" charset="0"/>
            </a:endParaRPr>
          </a:p>
        </p:txBody>
      </p:sp>
      <p:graphicFrame>
        <p:nvGraphicFramePr>
          <p:cNvPr id="7" name="Table 6"/>
          <p:cNvGraphicFramePr>
            <a:graphicFrameLocks noGrp="1"/>
          </p:cNvGraphicFramePr>
          <p:nvPr/>
        </p:nvGraphicFramePr>
        <p:xfrm>
          <a:off x="2772229" y="1785258"/>
          <a:ext cx="6807200" cy="2055222"/>
        </p:xfrm>
        <a:graphic>
          <a:graphicData uri="http://schemas.openxmlformats.org/drawingml/2006/table">
            <a:tbl>
              <a:tblPr/>
              <a:tblGrid>
                <a:gridCol w="3402939"/>
                <a:gridCol w="3404261"/>
              </a:tblGrid>
              <a:tr h="653142">
                <a:tc>
                  <a:txBody>
                    <a:bodyPr/>
                    <a:lstStyle/>
                    <a:p>
                      <a:pPr marL="0" marR="0" algn="just">
                        <a:spcBef>
                          <a:spcPts val="0"/>
                        </a:spcBef>
                        <a:spcAft>
                          <a:spcPts val="0"/>
                        </a:spcAft>
                      </a:pPr>
                      <a:r>
                        <a:rPr lang="nl-NL" sz="2400" b="1" i="1" dirty="0">
                          <a:latin typeface="Times New Roman"/>
                          <a:ea typeface="Calibri"/>
                          <a:cs typeface="Times New Roman"/>
                        </a:rPr>
                        <a:t>Các thao tác</a:t>
                      </a:r>
                      <a:endParaRPr lang="en-US" sz="24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0"/>
                        </a:spcAft>
                      </a:pPr>
                      <a:r>
                        <a:rPr lang="nl-NL" sz="2400" b="1" i="1" dirty="0">
                          <a:latin typeface="Times New Roman"/>
                          <a:ea typeface="Calibri"/>
                          <a:cs typeface="Times New Roman"/>
                        </a:rPr>
                        <a:t>Cách thức thực hiện</a:t>
                      </a:r>
                      <a:endParaRPr lang="en-US" sz="24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67360">
                <a:tc>
                  <a:txBody>
                    <a:bodyPr/>
                    <a:lstStyle/>
                    <a:p>
                      <a:pPr marL="0" marR="0" algn="just">
                        <a:spcBef>
                          <a:spcPts val="0"/>
                        </a:spcBef>
                        <a:spcAft>
                          <a:spcPts val="0"/>
                        </a:spcAft>
                      </a:pPr>
                      <a:r>
                        <a:rPr lang="nl-NL" sz="2400" i="1">
                          <a:latin typeface="Times New Roman"/>
                          <a:ea typeface="Calibri"/>
                          <a:cs typeface="Times New Roman"/>
                        </a:rPr>
                        <a:t>Hình dung</a:t>
                      </a:r>
                      <a:endParaRPr lang="en-US" sz="24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0"/>
                        </a:spcAft>
                      </a:pPr>
                      <a:endParaRPr lang="en-US" sz="24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67360">
                <a:tc>
                  <a:txBody>
                    <a:bodyPr/>
                    <a:lstStyle/>
                    <a:p>
                      <a:pPr marL="0" marR="0" algn="just">
                        <a:spcBef>
                          <a:spcPts val="0"/>
                        </a:spcBef>
                        <a:spcAft>
                          <a:spcPts val="0"/>
                        </a:spcAft>
                      </a:pPr>
                      <a:r>
                        <a:rPr lang="nl-NL" sz="2400" i="1">
                          <a:latin typeface="Times New Roman"/>
                          <a:ea typeface="Calibri"/>
                          <a:cs typeface="Times New Roman"/>
                        </a:rPr>
                        <a:t>Sắp sếp không gian</a:t>
                      </a:r>
                      <a:endParaRPr lang="en-US" sz="24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0"/>
                        </a:spcAft>
                      </a:pPr>
                      <a:endParaRPr lang="en-US" sz="24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67360">
                <a:tc>
                  <a:txBody>
                    <a:bodyPr/>
                    <a:lstStyle/>
                    <a:p>
                      <a:pPr marL="0" marR="0" algn="just">
                        <a:spcBef>
                          <a:spcPts val="0"/>
                        </a:spcBef>
                        <a:spcAft>
                          <a:spcPts val="0"/>
                        </a:spcAft>
                      </a:pPr>
                      <a:r>
                        <a:rPr lang="nl-NL" sz="2400" i="1">
                          <a:latin typeface="Times New Roman"/>
                          <a:ea typeface="Calibri"/>
                          <a:cs typeface="Times New Roman"/>
                        </a:rPr>
                        <a:t>Vị trí bắt đầu</a:t>
                      </a:r>
                      <a:endParaRPr lang="en-US" sz="24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0"/>
                        </a:spcAft>
                      </a:pPr>
                      <a:endParaRPr lang="en-US" sz="24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linds(horizont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linds(horizontal)">
                                      <p:cBhvr>
                                        <p:cTn id="12" dur="500"/>
                                        <p:tgtEl>
                                          <p:spTgt spid="6"/>
                                        </p:tgtEl>
                                      </p:cBhvr>
                                    </p:animEffect>
                                  </p:childTnLst>
                                </p:cTn>
                              </p:par>
                              <p:par>
                                <p:cTn id="13" presetID="3" presetClass="entr" presetSubtype="1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linds(horizontal)">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6"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262</TotalTime>
  <Words>593</Words>
  <Application>Microsoft Office PowerPoint</Application>
  <PresentationFormat>Custom</PresentationFormat>
  <Paragraphs>46</Paragraphs>
  <Slides>12</Slides>
  <Notes>0</Notes>
  <HiddenSlides>0</HiddenSlides>
  <MMClips>2</MMClips>
  <ScaleCrop>false</ScaleCrop>
  <HeadingPairs>
    <vt:vector size="4" baseType="variant">
      <vt:variant>
        <vt:lpstr>Theme</vt:lpstr>
      </vt:variant>
      <vt:variant>
        <vt:i4>1</vt:i4>
      </vt:variant>
      <vt:variant>
        <vt:lpstr>Slide Titles</vt:lpstr>
      </vt:variant>
      <vt:variant>
        <vt:i4>12</vt:i4>
      </vt:variant>
    </vt:vector>
  </HeadingPairs>
  <TitlesOfParts>
    <vt:vector size="13" baseType="lpstr">
      <vt:lpstr>Office Theme</vt:lpstr>
      <vt:lpstr>Slide 1</vt:lpstr>
      <vt:lpstr> Trên đường đi học về em gặp 1 đoàn khách du lịch. Đoàn khách hỏi thăm em đường đến thành cổ Sơn Tây. Vậy lúc đó em sẽ làm thế nào? </vt:lpstr>
      <vt:lpstr>Slide 3</vt:lpstr>
      <vt:lpstr>Slide 4</vt:lpstr>
      <vt:lpstr>Slide 5</vt:lpstr>
      <vt:lpstr>Slide 6</vt:lpstr>
      <vt:lpstr>Slide 7</vt:lpstr>
      <vt:lpstr>Slide 8</vt:lpstr>
      <vt:lpstr>Slide 9</vt:lpstr>
      <vt:lpstr>Slide 10</vt:lpstr>
      <vt:lpstr>Slide 11</vt:lpstr>
      <vt:lpstr>Slide 12</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Van Linh</cp:lastModifiedBy>
  <cp:revision>46</cp:revision>
  <dcterms:created xsi:type="dcterms:W3CDTF">2020-11-02T15:38:20Z</dcterms:created>
  <dcterms:modified xsi:type="dcterms:W3CDTF">2021-08-11T10:23:18Z</dcterms:modified>
</cp:coreProperties>
</file>